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352" r:id="rId3"/>
    <p:sldId id="353" r:id="rId4"/>
    <p:sldId id="354" r:id="rId5"/>
    <p:sldId id="342" r:id="rId6"/>
    <p:sldId id="343" r:id="rId7"/>
    <p:sldId id="344" r:id="rId8"/>
    <p:sldId id="34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19D3B-3885-4AA9-A73C-64B431CD67FF}" v="1" dt="2023-10-20T12:13:21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S, ANDREW D." userId="d496c438-b776-4a04-9936-f25eceeb9c1c" providerId="ADAL" clId="{8F219D3B-3885-4AA9-A73C-64B431CD67FF}"/>
    <pc:docChg chg="custSel addSld delSld modSld">
      <pc:chgData name="MOSS, ANDREW D." userId="d496c438-b776-4a04-9936-f25eceeb9c1c" providerId="ADAL" clId="{8F219D3B-3885-4AA9-A73C-64B431CD67FF}" dt="2023-10-20T12:26:03.727" v="275" actId="20577"/>
      <pc:docMkLst>
        <pc:docMk/>
      </pc:docMkLst>
      <pc:sldChg chg="modSp mod">
        <pc:chgData name="MOSS, ANDREW D." userId="d496c438-b776-4a04-9936-f25eceeb9c1c" providerId="ADAL" clId="{8F219D3B-3885-4AA9-A73C-64B431CD67FF}" dt="2023-10-20T12:26:03.727" v="275" actId="20577"/>
        <pc:sldMkLst>
          <pc:docMk/>
          <pc:sldMk cId="2177582951" sldId="352"/>
        </pc:sldMkLst>
        <pc:spChg chg="mod">
          <ac:chgData name="MOSS, ANDREW D." userId="d496c438-b776-4a04-9936-f25eceeb9c1c" providerId="ADAL" clId="{8F219D3B-3885-4AA9-A73C-64B431CD67FF}" dt="2023-10-20T12:26:03.727" v="275" actId="20577"/>
          <ac:spMkLst>
            <pc:docMk/>
            <pc:sldMk cId="2177582951" sldId="352"/>
            <ac:spMk id="3" creationId="{4DE4156C-9F80-825C-AC79-FB118C6F7299}"/>
          </ac:spMkLst>
        </pc:spChg>
      </pc:sldChg>
      <pc:sldChg chg="modSp mod">
        <pc:chgData name="MOSS, ANDREW D." userId="d496c438-b776-4a04-9936-f25eceeb9c1c" providerId="ADAL" clId="{8F219D3B-3885-4AA9-A73C-64B431CD67FF}" dt="2023-10-20T12:11:26.656" v="253" actId="20577"/>
        <pc:sldMkLst>
          <pc:docMk/>
          <pc:sldMk cId="4037490319" sldId="353"/>
        </pc:sldMkLst>
        <pc:spChg chg="mod">
          <ac:chgData name="MOSS, ANDREW D." userId="d496c438-b776-4a04-9936-f25eceeb9c1c" providerId="ADAL" clId="{8F219D3B-3885-4AA9-A73C-64B431CD67FF}" dt="2023-10-20T12:11:26.656" v="253" actId="20577"/>
          <ac:spMkLst>
            <pc:docMk/>
            <pc:sldMk cId="4037490319" sldId="353"/>
            <ac:spMk id="3" creationId="{4DE4156C-9F80-825C-AC79-FB118C6F7299}"/>
          </ac:spMkLst>
        </pc:spChg>
      </pc:sldChg>
      <pc:sldChg chg="addSp delSp modSp new del mod setBg modClrScheme chgLayout">
        <pc:chgData name="MOSS, ANDREW D." userId="d496c438-b776-4a04-9936-f25eceeb9c1c" providerId="ADAL" clId="{8F219D3B-3885-4AA9-A73C-64B431CD67FF}" dt="2023-10-20T12:15:21.098" v="274" actId="2696"/>
        <pc:sldMkLst>
          <pc:docMk/>
          <pc:sldMk cId="2782881536" sldId="355"/>
        </pc:sldMkLst>
        <pc:spChg chg="del">
          <ac:chgData name="MOSS, ANDREW D." userId="d496c438-b776-4a04-9936-f25eceeb9c1c" providerId="ADAL" clId="{8F219D3B-3885-4AA9-A73C-64B431CD67FF}" dt="2023-10-20T12:13:39.605" v="266" actId="478"/>
          <ac:spMkLst>
            <pc:docMk/>
            <pc:sldMk cId="2782881536" sldId="355"/>
            <ac:spMk id="2" creationId="{73F0D316-3E27-49A9-9E7F-D0DD0AC79655}"/>
          </ac:spMkLst>
        </pc:spChg>
        <pc:spChg chg="del">
          <ac:chgData name="MOSS, ANDREW D." userId="d496c438-b776-4a04-9936-f25eceeb9c1c" providerId="ADAL" clId="{8F219D3B-3885-4AA9-A73C-64B431CD67FF}" dt="2023-10-20T12:13:21.678" v="255" actId="931"/>
          <ac:spMkLst>
            <pc:docMk/>
            <pc:sldMk cId="2782881536" sldId="355"/>
            <ac:spMk id="3" creationId="{770A3E08-C8FA-9839-3745-3263E6A5CB0C}"/>
          </ac:spMkLst>
        </pc:spChg>
        <pc:picChg chg="add mod ord">
          <ac:chgData name="MOSS, ANDREW D." userId="d496c438-b776-4a04-9936-f25eceeb9c1c" providerId="ADAL" clId="{8F219D3B-3885-4AA9-A73C-64B431CD67FF}" dt="2023-10-20T12:14:04.022" v="273" actId="26606"/>
          <ac:picMkLst>
            <pc:docMk/>
            <pc:sldMk cId="2782881536" sldId="355"/>
            <ac:picMk id="5" creationId="{0FBD4D94-E31D-4E05-7D80-3A3BD7EB4E6B}"/>
          </ac:picMkLst>
        </pc:picChg>
        <pc:picChg chg="add mod ord">
          <ac:chgData name="MOSS, ANDREW D." userId="d496c438-b776-4a04-9936-f25eceeb9c1c" providerId="ADAL" clId="{8F219D3B-3885-4AA9-A73C-64B431CD67FF}" dt="2023-10-20T12:14:04.022" v="273" actId="26606"/>
          <ac:picMkLst>
            <pc:docMk/>
            <pc:sldMk cId="2782881536" sldId="355"/>
            <ac:picMk id="7" creationId="{F4A0527F-CFE2-8626-F714-883381323294}"/>
          </ac:picMkLst>
        </pc:picChg>
        <pc:picChg chg="add mod ord">
          <ac:chgData name="MOSS, ANDREW D." userId="d496c438-b776-4a04-9936-f25eceeb9c1c" providerId="ADAL" clId="{8F219D3B-3885-4AA9-A73C-64B431CD67FF}" dt="2023-10-20T12:14:04.022" v="273" actId="26606"/>
          <ac:picMkLst>
            <pc:docMk/>
            <pc:sldMk cId="2782881536" sldId="355"/>
            <ac:picMk id="9" creationId="{5703FA73-5412-2CFF-EDC0-451081E95FB7}"/>
          </ac:picMkLst>
        </pc:picChg>
        <pc:picChg chg="add mod">
          <ac:chgData name="MOSS, ANDREW D." userId="d496c438-b776-4a04-9936-f25eceeb9c1c" providerId="ADAL" clId="{8F219D3B-3885-4AA9-A73C-64B431CD67FF}" dt="2023-10-20T12:14:04.022" v="273" actId="26606"/>
          <ac:picMkLst>
            <pc:docMk/>
            <pc:sldMk cId="2782881536" sldId="355"/>
            <ac:picMk id="11" creationId="{5508B35A-6855-86F0-114A-8552FD77D7C9}"/>
          </ac:picMkLst>
        </pc:picChg>
        <pc:picChg chg="add mod">
          <ac:chgData name="MOSS, ANDREW D." userId="d496c438-b776-4a04-9936-f25eceeb9c1c" providerId="ADAL" clId="{8F219D3B-3885-4AA9-A73C-64B431CD67FF}" dt="2023-10-20T12:14:04.022" v="273" actId="26606"/>
          <ac:picMkLst>
            <pc:docMk/>
            <pc:sldMk cId="2782881536" sldId="355"/>
            <ac:picMk id="13" creationId="{212F00B6-DB0E-E827-07FA-107FD52E96E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D4FE-2D8C-E790-8AF1-D74105F95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FE5450-0316-BCCD-8A8D-1C1BA05FB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DEFE5-D006-BE0B-6EB5-FDEAD40A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33E61-9EBC-F6C0-FC7E-7B7241FF0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54BF9-F6DD-C718-A213-18668FA2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53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E57D5-FB35-A784-E4E6-8B509F02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19F20-63CF-D18E-C8D0-F0B7F1638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37824-19EC-AC5C-6067-A74A231D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7CCF1-057F-EE3E-D725-F1D4CF01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E8335-AB22-4551-D671-888F9909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53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792A8-E674-35F1-95C7-F820BF71DC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F3D11-6A6E-8984-6C15-CDA3040C1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D349-0C0B-A013-B9D6-0FE4C57C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BB82C-7E7C-D653-9FC1-EBE99565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BA997-C798-7D7C-988C-B0F79B20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28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172E-ACC0-1443-081E-48A5C243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769FF-3F61-8CEE-B899-C864C1A42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17229-0A80-D74F-5A03-9228281F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60CFA-2D6B-E29A-EFFE-CA9BEBF3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FE7F9-9F3C-2F6E-ED7E-11A9EE2F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32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00E4-2239-B959-2D0A-6B603371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AB512-8BE6-CEC7-B490-94104D76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15059-CA8B-A2D5-7BF3-26CB4830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C59D-B928-9674-BF13-6335EFDA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1F19F-F47A-12BE-B7AA-A0934AD94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82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3971-BCE3-EE47-FE4A-4B64E75E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00978-AEBE-ABDB-B2C2-4F55AD584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83E71-9EE7-C8FA-A1BF-AC09BD5B4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373DE-EEF2-9254-1BE1-6B2326E7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A4161-FF63-513F-CA2F-C3F20D7E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62A92-8137-8ED5-AFEE-88F255E28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19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28C96-1882-6E40-B603-224D738E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DD598-C83E-591C-EF78-858DB9A1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1CBC0-1DD5-97C4-8E98-9D317FCFD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82C18-2476-4EBD-093F-391C92061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D1E211-731F-694B-74B6-41884E7A5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81238-FB72-0895-4BD2-8195D904F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24A01-C5C4-C183-13DF-A4ACF9802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C95AC0-C80C-32EB-3A1E-6E6785D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21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624DB-9513-8160-268C-0AF7638E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D08E42-BA64-CF63-3835-DD7466BE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A78A9-A3ED-F86D-A422-A64E641C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BC7A9-63E3-F78C-59DF-F96143E5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0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C2073-F764-DD23-335A-F2C3E83C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3E5E3-8834-DBA0-5B89-257E9CA1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AA214-0D80-C644-9DD8-C18FFB8C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34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00979-8BC0-2525-5DB0-C5F7AB25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58FDC-D43B-BD87-A04B-ACA323AF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17EF2-7743-413A-83E6-9CFCC22DE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74354-315B-7A6C-FB00-8B91E943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19360-2D2C-444F-9DDA-7303523A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C42C7-9D74-E218-D00D-DCC628D7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99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D7A2-83DA-E793-09B3-7BF052D1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A8842-9A4D-7A4B-D30C-DFD44F186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FDA38-72F5-CB06-F902-C5CB06841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4AE5C-1BBF-4087-EE25-A3D8ACAE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2A8B3-EADC-62C9-E080-BB42D64C9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107CE-F89B-D887-5208-013E3578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92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3DBB66-7479-A21A-1352-00798CBF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7E29E-5345-F133-15E7-7CD481711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48143-A262-C6FA-8FCD-24531F446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698B0-AA8C-4990-A728-0599D8EEC9C9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DB4A2-2570-5F51-53AD-8A3D47CBC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8B73A-6F30-947F-0FC5-AFF1736F4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C038-40F7-4BE8-B8C4-8C6E201D5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84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eur01.safelinks.protection.outlook.com/?url=https%3A%2F%2Fmanualthinking.com%2Fproduct%2Fmaps-large%2F&amp;data=05%7C01%7Ca.d.moss%40durham.ac.uk%7C5c6cb0cd21384701bf0708dbbdae2182%7C7250d88b4b684529be44d59a2d8a6f94%7C0%7C0%7C638312327820965006%7CUnknown%7CTWFpbGZsb3d8eyJWIjoiMC4wLjAwMDAiLCJQIjoiV2luMzIiLCJBTiI6Ik1haWwiLCJXVCI6Mn0%3D%7C3000%7C%7C%7C&amp;sdata=uqwJANbqABGWNVQIQBE8AXe4JJtU7HXkMCsgF4VbUq4%3D&amp;reserved=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body of water surrounded by mountains&#10;&#10;Description automatically generated">
            <a:extLst>
              <a:ext uri="{FF2B5EF4-FFF2-40B4-BE49-F238E27FC236}">
                <a16:creationId xmlns:a16="http://schemas.microsoft.com/office/drawing/2014/main" id="{A2E1590C-6250-5807-ABE6-7D33AC8C0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23391" r="4923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15D3BB-E131-593B-5F03-135FB69F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100" dirty="0">
                <a:solidFill>
                  <a:schemeClr val="bg1"/>
                </a:solidFill>
              </a:rPr>
            </a:br>
            <a:br>
              <a:rPr lang="en-US" sz="4100" dirty="0">
                <a:solidFill>
                  <a:schemeClr val="bg1"/>
                </a:solidFill>
              </a:rPr>
            </a:br>
            <a:r>
              <a:rPr lang="en-US" sz="4100" dirty="0">
                <a:solidFill>
                  <a:schemeClr val="bg1"/>
                </a:solidFill>
              </a:rPr>
              <a:t>The Research Culture Island</a:t>
            </a:r>
            <a:br>
              <a:rPr lang="en-US" sz="4100" dirty="0">
                <a:solidFill>
                  <a:schemeClr val="bg1"/>
                </a:solidFill>
              </a:rPr>
            </a:br>
            <a:r>
              <a:rPr lang="en-US" sz="4100" dirty="0">
                <a:solidFill>
                  <a:schemeClr val="bg1"/>
                </a:solidFill>
              </a:rPr>
              <a:t>Creative Workshop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415AE-212A-6D70-8770-40C9CC7D501F}"/>
              </a:ext>
            </a:extLst>
          </p:cNvPr>
          <p:cNvSpPr txBox="1"/>
          <p:nvPr/>
        </p:nvSpPr>
        <p:spPr>
          <a:xfrm>
            <a:off x="520117" y="5733273"/>
            <a:ext cx="919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Designed by the Research Culture Team at Durham University (research.culture@durham.ac.uk)</a:t>
            </a:r>
          </a:p>
        </p:txBody>
      </p:sp>
    </p:spTree>
    <p:extLst>
      <p:ext uri="{BB962C8B-B14F-4D97-AF65-F5344CB8AC3E}">
        <p14:creationId xmlns:p14="http://schemas.microsoft.com/office/powerpoint/2010/main" val="374310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7D04B-C81F-537C-990A-68073E49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/>
              <a:t>For Facilitators </a:t>
            </a:r>
            <a:br>
              <a:rPr lang="en-GB" sz="4200"/>
            </a:br>
            <a:r>
              <a:rPr lang="en-GB" sz="4200"/>
              <a:t>Resource Overview</a:t>
            </a:r>
          </a:p>
        </p:txBody>
      </p:sp>
      <p:sp>
        <p:nvSpPr>
          <p:cNvPr id="207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4156C-9F80-825C-AC79-FB118C6F7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kern="1400" dirty="0">
                <a:latin typeface="Gotham" panose="02000504020000020004" pitchFamily="2" charset="0"/>
              </a:rPr>
              <a:t>‘Research </a:t>
            </a:r>
            <a:r>
              <a:rPr lang="en-GB" sz="1400" kern="1400">
                <a:latin typeface="Gotham" panose="02000504020000020004" pitchFamily="2" charset="0"/>
              </a:rPr>
              <a:t>Culture Islands’ </a:t>
            </a:r>
            <a:r>
              <a:rPr lang="en-GB" sz="1400" kern="1400" dirty="0">
                <a:latin typeface="Gotham" panose="02000504020000020004" pitchFamily="2" charset="0"/>
              </a:rPr>
              <a:t>is a creative workshop designed to explore through metaphor how we create a healthy research culture ecosystem. The aim of the session is to encourage participants to explore the research culture landscape and express some of the challenges and opportunities in a creative and safe environment.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400" kern="1400" dirty="0">
              <a:ln>
                <a:noFill/>
              </a:ln>
              <a:effectLst/>
              <a:latin typeface="Gotham" panose="02000504020000020004" pitchFamily="2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kern="1400" dirty="0">
                <a:latin typeface="Gotham" panose="02000504020000020004" pitchFamily="2" charset="0"/>
              </a:rPr>
              <a:t>For facilitators, the workshop offers new avenues, correlations and challenges about developing a positive research culture. The maps provide insight into commonalities across groups which might not be expressed through a Q&amp;A discussion. These could feed into research culture strategies and project delivery and also enable further consultation on specific themes.    </a:t>
            </a:r>
            <a:endParaRPr lang="en-GB" sz="1400" kern="140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endParaRPr lang="en-GB" sz="1400" dirty="0"/>
          </a:p>
        </p:txBody>
      </p:sp>
      <p:pic>
        <p:nvPicPr>
          <p:cNvPr id="5" name="Picture 4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DA113106-A4B2-D285-556F-5F08E5AF6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5" r="46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758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7D04B-C81F-537C-990A-68073E49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5100"/>
              <a:t>For Facilitators </a:t>
            </a:r>
            <a:br>
              <a:rPr lang="en-GB" sz="5100"/>
            </a:br>
            <a:r>
              <a:rPr lang="en-GB" sz="5100"/>
              <a:t>Resources and Materials</a:t>
            </a:r>
          </a:p>
        </p:txBody>
      </p:sp>
      <p:sp>
        <p:nvSpPr>
          <p:cNvPr id="2081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4156C-9F80-825C-AC79-FB118C6F7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92781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kern="1400" dirty="0">
                <a:latin typeface="Gotham" panose="02000504020000020004" pitchFamily="2" charset="0"/>
              </a:rPr>
              <a:t>Materials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kern="1400" dirty="0">
                <a:latin typeface="Gotham" panose="02000504020000020004" pitchFamily="2" charset="0"/>
              </a:rPr>
              <a:t>PowerPoint slides detailing the activity (Slides 1, 5-8)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kern="1400" dirty="0">
                <a:latin typeface="Gotham" panose="02000504020000020004" pitchFamily="2" charset="0"/>
              </a:rPr>
              <a:t>Large Maps - </a:t>
            </a:r>
            <a:r>
              <a:rPr lang="en-GB" sz="1200" u="sng" dirty="0">
                <a:effectLst/>
                <a:latin typeface="Gotham" panose="02000504020000020004" pitchFamily="2" charset="0"/>
                <a:ea typeface="Calibri" panose="020F0502020204030204" pitchFamily="34" charset="0"/>
                <a:hlinkClick r:id="rId2"/>
              </a:rPr>
              <a:t>Available Here: Maps Large - Manual Thinking - Tools for co-creation</a:t>
            </a:r>
            <a:endParaRPr lang="en-GB" sz="1200" kern="1400" dirty="0">
              <a:latin typeface="Gotham" panose="02000504020000020004" pitchFamily="2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kern="1400" dirty="0">
                <a:latin typeface="Gotham" panose="02000504020000020004" pitchFamily="2" charset="0"/>
              </a:rPr>
              <a:t>Good quality colouring pens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kern="1400" dirty="0">
                <a:latin typeface="Gotham" panose="02000504020000020004" pitchFamily="2" charset="0"/>
              </a:rPr>
              <a:t>Optional: Island stickers / other creative materials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200" b="1" kern="1400" dirty="0">
                <a:latin typeface="Gotham" panose="02000504020000020004" pitchFamily="2" charset="0"/>
              </a:rPr>
              <a:t>Resource Time </a:t>
            </a:r>
          </a:p>
          <a:p>
            <a:pPr>
              <a:spcBef>
                <a:spcPts val="0"/>
              </a:spcBef>
            </a:pPr>
            <a:r>
              <a:rPr lang="en-GB" sz="1200" kern="1400" dirty="0">
                <a:latin typeface="Gotham" panose="02000504020000020004" pitchFamily="2" charset="0"/>
              </a:rPr>
              <a:t>Islands works well within a 1-hour timeslot </a:t>
            </a:r>
          </a:p>
          <a:p>
            <a:pPr lvl="1">
              <a:spcBef>
                <a:spcPts val="0"/>
              </a:spcBef>
            </a:pPr>
            <a:r>
              <a:rPr lang="en-GB" sz="1200" kern="1400" dirty="0">
                <a:latin typeface="Gotham" panose="02000504020000020004" pitchFamily="2" charset="0"/>
              </a:rPr>
              <a:t>15min setup and explanation with aims</a:t>
            </a:r>
          </a:p>
          <a:p>
            <a:pPr lvl="1">
              <a:spcBef>
                <a:spcPts val="0"/>
              </a:spcBef>
            </a:pPr>
            <a:r>
              <a:rPr lang="en-GB" sz="1200" kern="1400" dirty="0">
                <a:latin typeface="Gotham" panose="02000504020000020004" pitchFamily="2" charset="0"/>
              </a:rPr>
              <a:t>30min creative activity</a:t>
            </a:r>
          </a:p>
          <a:p>
            <a:pPr lvl="1">
              <a:spcBef>
                <a:spcPts val="0"/>
              </a:spcBef>
            </a:pPr>
            <a:r>
              <a:rPr lang="en-GB" sz="1200" kern="1400" dirty="0">
                <a:latin typeface="Gotham" panose="02000504020000020004" pitchFamily="2" charset="0"/>
              </a:rPr>
              <a:t>15min feedback loop</a:t>
            </a:r>
          </a:p>
          <a:p>
            <a:pPr>
              <a:spcBef>
                <a:spcPts val="0"/>
              </a:spcBef>
            </a:pPr>
            <a:r>
              <a:rPr lang="en-GB" sz="1200" kern="1400" dirty="0">
                <a:latin typeface="Gotham" panose="02000504020000020004" pitchFamily="2" charset="0"/>
              </a:rPr>
              <a:t>The workshop requires at least one lead facilitator but works well with 2-3 facilitators to encourage discussion and to seek commonalities across the maps to highlight.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200" kern="1400" dirty="0">
              <a:latin typeface="Gotham" panose="02000504020000020004" pitchFamily="2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kern="1400" dirty="0">
                <a:latin typeface="Gotham" panose="02000504020000020004" pitchFamily="2" charset="0"/>
              </a:rPr>
              <a:t>Resource Space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200" kern="1400" dirty="0">
              <a:latin typeface="Gotham" panose="02000504020000020004" pitchFamily="2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kern="1400" dirty="0">
                <a:latin typeface="Gotham" panose="02000504020000020004" pitchFamily="2" charset="0"/>
              </a:rPr>
              <a:t>Islands works best in a collaborative space with roundtables with plenty of space for interaction.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200" kern="1400" dirty="0">
              <a:latin typeface="Gotham" panose="02000504020000020004" pitchFamily="2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kern="1400" dirty="0">
                <a:latin typeface="Gotham" panose="02000504020000020004" pitchFamily="2" charset="0"/>
              </a:rPr>
              <a:t>It is best enabled with groups of 4 or more participants per map and works best with 20+ participants and can be upscaled effectively.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200" kern="1400" dirty="0">
              <a:latin typeface="Gotham" panose="02000504020000020004" pitchFamily="2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kern="1400" dirty="0">
                <a:latin typeface="Gotham" panose="02000504020000020004" pitchFamily="2" charset="0"/>
              </a:rPr>
              <a:t> For the feedback loop, encourage 2 tables to merge for collaboration and discussion.</a:t>
            </a:r>
            <a:endParaRPr lang="en-GB" sz="1200" dirty="0">
              <a:latin typeface="Gotham" panose="02000504020000020004" pitchFamily="2" charset="0"/>
            </a:endParaRPr>
          </a:p>
        </p:txBody>
      </p:sp>
      <p:pic>
        <p:nvPicPr>
          <p:cNvPr id="5" name="Picture 4" descr="A map of a trip&#10;&#10;Description automatically generated">
            <a:extLst>
              <a:ext uri="{FF2B5EF4-FFF2-40B4-BE49-F238E27FC236}">
                <a16:creationId xmlns:a16="http://schemas.microsoft.com/office/drawing/2014/main" id="{76D2392E-2E62-E0BE-D4EF-AD91F60A1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r="26251" b="-3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95121BB-E684-3CCE-8C7C-1CF960196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0" r="-1" b="1186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749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7D04B-C81F-537C-990A-68073E49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>
            <a:normAutofit/>
          </a:bodyPr>
          <a:lstStyle/>
          <a:p>
            <a:r>
              <a:rPr lang="en-GB" sz="4000"/>
              <a:t>For Facilitators </a:t>
            </a:r>
            <a:br>
              <a:rPr lang="en-GB" sz="4000"/>
            </a:br>
            <a:r>
              <a:rPr lang="en-GB" sz="4000"/>
              <a:t>Outcomes</a:t>
            </a:r>
          </a:p>
        </p:txBody>
      </p:sp>
      <p:pic>
        <p:nvPicPr>
          <p:cNvPr id="15" name="Picture 14" descr="A map of a trip&#10;&#10;Description automatically generated">
            <a:extLst>
              <a:ext uri="{FF2B5EF4-FFF2-40B4-BE49-F238E27FC236}">
                <a16:creationId xmlns:a16="http://schemas.microsoft.com/office/drawing/2014/main" id="{5FB4FAD2-3628-1859-0D9F-6F4A1DFA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28922" b="-1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A8624221-E8C1-6419-EB10-259B6F137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" r="-1" b="-1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13" name="Picture 12" descr="A map of a beach&#10;&#10;Description automatically generated with medium confidence">
            <a:extLst>
              <a:ext uri="{FF2B5EF4-FFF2-40B4-BE49-F238E27FC236}">
                <a16:creationId xmlns:a16="http://schemas.microsoft.com/office/drawing/2014/main" id="{D0DDF29D-A9AD-4931-4B64-23A4DDF35B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r="-1" b="-1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11" name="Picture 10" descr="A map of a island&#10;&#10;Description automatically generated">
            <a:extLst>
              <a:ext uri="{FF2B5EF4-FFF2-40B4-BE49-F238E27FC236}">
                <a16:creationId xmlns:a16="http://schemas.microsoft.com/office/drawing/2014/main" id="{25EBFC32-8609-E156-26B1-77AB341A06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26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5" name="Picture 4" descr="A paper with drawings on it&#10;&#10;Description automatically generated">
            <a:extLst>
              <a:ext uri="{FF2B5EF4-FFF2-40B4-BE49-F238E27FC236}">
                <a16:creationId xmlns:a16="http://schemas.microsoft.com/office/drawing/2014/main" id="{76D15EEB-A3B8-6BE7-84DC-FD292A34E5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r="3" b="12161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4156C-9F80-825C-AC79-FB118C6F7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2400475"/>
            <a:ext cx="3826578" cy="37764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kern="1400">
                <a:latin typeface="Gotham" panose="02000504020000020004" pitchFamily="2" charset="0"/>
              </a:rPr>
              <a:t>Encourages collaboration and conversation between participants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kern="1400">
                <a:latin typeface="Gotham" panose="02000504020000020004" pitchFamily="2" charset="0"/>
              </a:rPr>
              <a:t>Develops networking and discussion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kern="1400">
                <a:latin typeface="Gotham" panose="02000504020000020004" pitchFamily="2" charset="0"/>
              </a:rPr>
              <a:t>Encourages positive debate and dialogue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kern="1400">
                <a:latin typeface="Gotham" panose="02000504020000020004" pitchFamily="2" charset="0"/>
              </a:rPr>
              <a:t>Enables positive evaluation of research culture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kern="1400">
                <a:latin typeface="Gotham" panose="02000504020000020004" pitchFamily="2" charset="0"/>
              </a:rPr>
              <a:t>Communicates and explores challenges in a new way</a:t>
            </a:r>
            <a:endParaRPr lang="en-GB" sz="2000">
              <a:latin typeface="Gotham" panose="02000504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9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D04B-C81F-537C-990A-68073E49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GB" dirty="0"/>
              <a:t>Aims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544816-450A-02B9-D8DA-26EBEE7CC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r="23986" b="-1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4156C-9F80-825C-AC79-FB118C6F7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kern="1400" dirty="0">
                <a:ln>
                  <a:noFill/>
                </a:ln>
                <a:effectLst/>
                <a:latin typeface="Gotham" panose="02000504020000020004" pitchFamily="2" charset="0"/>
              </a:rPr>
              <a:t>To explore how a healthy research culture ecosystem and environment flourishes. </a:t>
            </a:r>
            <a:endParaRPr lang="en-GB" sz="8000" kern="140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8000" kern="1400" dirty="0">
              <a:ln>
                <a:noFill/>
              </a:ln>
              <a:effectLst/>
              <a:latin typeface="Gotham" panose="02000504020000020004" pitchFamily="2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kern="1400" dirty="0">
                <a:ln>
                  <a:noFill/>
                </a:ln>
                <a:effectLst/>
                <a:latin typeface="Gotham" panose="02000504020000020004" pitchFamily="2" charset="0"/>
              </a:rPr>
              <a:t>To draw and illustrate how it is constructed and sustained by creating a metaphorical island </a:t>
            </a:r>
            <a:endParaRPr lang="en-GB" sz="8000" kern="140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8000" kern="1400" dirty="0">
              <a:ln>
                <a:noFill/>
              </a:ln>
              <a:effectLst/>
              <a:latin typeface="Gotham" panose="02000504020000020004" pitchFamily="2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8000" kern="1400" dirty="0">
                <a:ln>
                  <a:noFill/>
                </a:ln>
                <a:effectLst/>
                <a:latin typeface="Gotham" panose="02000504020000020004" pitchFamily="2" charset="0"/>
              </a:rPr>
              <a:t>To evaluate through geographic and poetic language the strengths and threats to the island. </a:t>
            </a:r>
            <a:endParaRPr lang="en-GB" sz="8000" kern="140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endParaRPr lang="en-GB" kern="140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77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D04B-C81F-537C-990A-68073E49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GB" dirty="0"/>
              <a:t>Method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544816-450A-02B9-D8DA-26EBEE7CC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r="23986" b="-1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4156C-9F80-825C-AC79-FB118C6F7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70" y="1938855"/>
            <a:ext cx="6574973" cy="3670180"/>
          </a:xfrm>
        </p:spPr>
        <p:txBody>
          <a:bodyPr>
            <a:norm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Gotham" panose="02000504020000020004" pitchFamily="2" charset="0"/>
              </a:rPr>
              <a:t>Each table has a large map and pens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800" kern="1400" dirty="0">
              <a:solidFill>
                <a:srgbClr val="000000"/>
              </a:solidFill>
              <a:latin typeface="Gotham" panose="02000504020000020004" pitchFamily="2" charset="0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Gotham" panose="02000504020000020004" pitchFamily="2" charset="0"/>
              </a:rPr>
              <a:t>In </a:t>
            </a:r>
            <a:r>
              <a:rPr lang="en-GB" sz="1800" b="1" kern="1400" dirty="0">
                <a:solidFill>
                  <a:srgbClr val="000000"/>
                </a:solidFill>
                <a:latin typeface="Gotham" panose="02000504020000020004" pitchFamily="2" charset="0"/>
              </a:rPr>
              <a:t>30</a:t>
            </a:r>
            <a:r>
              <a:rPr lang="en-GB" sz="18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Gotham" panose="02000504020000020004" pitchFamily="2" charset="0"/>
              </a:rPr>
              <a:t> minutes</a:t>
            </a:r>
            <a:r>
              <a:rPr lang="en-GB" sz="1800" b="1" kern="1400" dirty="0">
                <a:solidFill>
                  <a:srgbClr val="000000"/>
                </a:solidFill>
                <a:latin typeface="Gotham" panose="02000504020000020004" pitchFamily="2" charset="0"/>
              </a:rPr>
              <a:t>: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Gotham" panose="02000504020000020004" pitchFamily="2" charset="0"/>
              </a:rPr>
              <a:t>	</a:t>
            </a:r>
            <a:r>
              <a:rPr lang="en-GB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Gotham" panose="02000504020000020004" pitchFamily="2" charset="0"/>
              </a:rPr>
              <a:t>Draw an outline of an island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Gotham" panose="02000504020000020004" pitchFamily="2" charset="0"/>
              </a:rPr>
              <a:t>	Then add your symbols and label the places, 	features and surroundings that create your 	research culture island.</a:t>
            </a:r>
            <a:endParaRPr lang="en-GB" sz="1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90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FBF8356-B749-37C5-548F-23106CCA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0" y="415872"/>
            <a:ext cx="6574972" cy="641404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6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Places to add and explore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544816-450A-02B9-D8DA-26EBEE7CC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r="23985" b="-1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150" name="Content Placeholder 4">
            <a:extLst>
              <a:ext uri="{FF2B5EF4-FFF2-40B4-BE49-F238E27FC236}">
                <a16:creationId xmlns:a16="http://schemas.microsoft.com/office/drawing/2014/main" id="{04AF6A19-021B-2062-392E-62AB5D816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1276351"/>
            <a:ext cx="6574973" cy="5314406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Landmarks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What are the key places on the island — what makes the island flourish?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Bedrock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What is the island created from, does it have fault lines running through it?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Community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What are the most populous places and where are the opportunities for new communities?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Peaks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What is the highest point and what are the challenges to get there?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Borders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Are there challenges of getting on and off the island? Are there bridges or barriers?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Travel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How do people get around the island, are there people just helicoptering in?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Sustainability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What flowers and thrives on the island, how does it keep itself healthy?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Threats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Are there stormy waters that surround the island or whirlpools that stop people getting to there? Are there any swamps of despair?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19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03BB56-FA9A-B1F3-81E3-497CD974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GB" dirty="0"/>
              <a:t>Feedback Loop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544816-450A-02B9-D8DA-26EBEE7CC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23985" b="-1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D3F39-0784-F873-1014-7DE875E91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Mark with an asterisk the top three aspects of your island. Then swap with the table opposite.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GB" altLang="en-US" sz="2800" b="0" i="0" u="none" strike="noStrike" cap="none" normalizeH="0" baseline="0" dirty="0">
              <a:ln>
                <a:noFill/>
              </a:ln>
              <a:effectLst/>
              <a:latin typeface="Gotham" panose="02000504020000020004" pitchFamily="2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effectLst/>
                <a:latin typeface="Gotham" panose="02000504020000020004" pitchFamily="2" charset="0"/>
              </a:rPr>
              <a:t>Consider how we might go about creating the island and what opportunities would need to be explored to build the thriving ecosystem. 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18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604</Words>
  <Application>Microsoft Office PowerPoint</Application>
  <PresentationFormat>Widescreen</PresentationFormat>
  <Paragraphs>65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Gotham</vt:lpstr>
      <vt:lpstr>Office Theme</vt:lpstr>
      <vt:lpstr>  The Research Culture Island Creative Workshop</vt:lpstr>
      <vt:lpstr>For Facilitators  Resource Overview</vt:lpstr>
      <vt:lpstr>For Facilitators  Resources and Materials</vt:lpstr>
      <vt:lpstr>For Facilitators  Outcomes</vt:lpstr>
      <vt:lpstr>Aims</vt:lpstr>
      <vt:lpstr>Method</vt:lpstr>
      <vt:lpstr>Places to add and explore</vt:lpstr>
      <vt:lpstr>Feedback Loop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The Research Culture Island Creative Workshop</dc:title>
  <dc:creator>MOSS, ANDREW D.</dc:creator>
  <cp:lastModifiedBy>MOSS, ANDREW D.</cp:lastModifiedBy>
  <cp:revision>1</cp:revision>
  <dcterms:created xsi:type="dcterms:W3CDTF">2023-10-20T10:29:55Z</dcterms:created>
  <dcterms:modified xsi:type="dcterms:W3CDTF">2023-10-20T12:26:13Z</dcterms:modified>
</cp:coreProperties>
</file>