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2" r:id="rId3"/>
    <p:sldId id="269" r:id="rId4"/>
    <p:sldId id="259" r:id="rId5"/>
    <p:sldId id="257" r:id="rId6"/>
    <p:sldId id="261" r:id="rId7"/>
    <p:sldId id="258" r:id="rId8"/>
    <p:sldId id="262" r:id="rId9"/>
    <p:sldId id="268" r:id="rId10"/>
    <p:sldId id="273" r:id="rId11"/>
    <p:sldId id="270" r:id="rId12"/>
    <p:sldId id="266" r:id="rId13"/>
    <p:sldId id="264" r:id="rId14"/>
    <p:sldId id="265" r:id="rId15"/>
    <p:sldId id="271" r:id="rId16"/>
    <p:sldId id="292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93" r:id="rId28"/>
    <p:sldId id="294" r:id="rId29"/>
    <p:sldId id="288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60"/>
  </p:normalViewPr>
  <p:slideViewPr>
    <p:cSldViewPr>
      <p:cViewPr>
        <p:scale>
          <a:sx n="100" d="100"/>
          <a:sy n="100" d="100"/>
        </p:scale>
        <p:origin x="-1356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58C4C-9DC0-42D2-9A01-F094EC6A4DC6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F29D6-E4D1-49E4-8BE2-73348BC0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56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1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4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3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26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94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35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97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762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86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00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05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255F8-96DE-4C7E-9B96-06C6F6534469}" type="datetimeFigureOut">
              <a:rPr lang="en-GB" smtClean="0"/>
              <a:t>23/08/2017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ED38-E1E3-4C53-BABC-724ABACCE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15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rct=j&amp;q=&amp;esrc=s&amp;source=images&amp;cd=&amp;cad=rja&amp;uact=8&amp;ved=0ahUKEwjypLmPstnVAhUCMhoKHaKoD90QjRwIBw&amp;url=http://www.celebratecny.com/webform/activity-worksheets&amp;psig=AFQjCNEBS2MPVpv4W7SZUSyHXNszynniUw&amp;ust=1502891719014114" TargetMode="External"/><Relationship Id="rId5" Type="http://schemas.openxmlformats.org/officeDocument/2006/relationships/image" Target="../media/image55.png"/><Relationship Id="rId10" Type="http://schemas.microsoft.com/office/2007/relationships/hdphoto" Target="../media/hdphoto15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0.png"/><Relationship Id="rId2" Type="http://schemas.openxmlformats.org/officeDocument/2006/relationships/hyperlink" Target="https://www.google.co.uk/url?sa=i&amp;rct=j&amp;q=&amp;esrc=s&amp;source=images&amp;cd=&amp;cad=rja&amp;uact=8&amp;ved=0ahUKEwj01Zr3tNnVAhWCVRoKHcEvD5gQjRwIBw&amp;url=https://www.youtube.com/watch?v%3DT40NSkd7Olc&amp;psig=AFQjCNFWjsKmI2guP1Zdugfbsn6mZmx7tw&amp;ust=150289243428834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://www.google.co.uk/url?sa=i&amp;rct=j&amp;q=&amp;esrc=s&amp;source=images&amp;cd=&amp;cad=rja&amp;uact=8&amp;ved=0ahUKEwjbyv3PtNnVAhVDPxoKHQLKCMEQjRwIBw&amp;url=http://www.freepngimg.com/fantasy/chinese-dragon&amp;psig=AFQjCNEn1bDkBWex20nxpqEGeU2KT5Ac7Q&amp;ust=1502892401917297" TargetMode="Externa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65.png"/><Relationship Id="rId4" Type="http://schemas.openxmlformats.org/officeDocument/2006/relationships/hyperlink" Target="https://www.google.co.uk/url?sa=i&amp;rct=j&amp;q=&amp;esrc=s&amp;source=images&amp;cd=&amp;cad=rja&amp;uact=8&amp;ved=0ahUKEwiog4iazNbVAhUD2RoKHQGiAvgQjRwIBw&amp;url=https://pixabay.com/en/photos/chinese%20lantern/&amp;psig=AFQjCNFCfvpNTIDUQLXl_tEOb_HsNoEOuw&amp;ust=150279564962971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hyperlink" Target="https://www.google.co.uk/url?sa=i&amp;rct=j&amp;q=&amp;esrc=s&amp;source=images&amp;cd=&amp;cad=rja&amp;uact=8&amp;ved=0ahUKEwiQztOT4dbVAhXD2xoKHevJDvUQjRwIBw&amp;url=https://www.vecteezy.com/vector-art/128789-vector-illustration-traditional-chinese-lion-dance-festival-background&amp;psig=AFQjCNFLc6BweTKwW_Uu801MsfHc2Izx8A&amp;ust=150280124162057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.uk/url?sa=i&amp;rct=j&amp;q=&amp;esrc=s&amp;source=images&amp;cd=&amp;cad=rja&amp;uact=8&amp;ved=0ahUKEwixx4Knz9bVAhXHvRoKHc-FDfUQjRwIBw&amp;url=https://pixabay.com/en/clouds-sky-clouds-form-blue-1223808/&amp;psig=AFQjCNEw7uKFiEdWvmMEN7sfYZ8rAApa-A&amp;ust=150279648412406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17.wdp"/><Relationship Id="rId4" Type="http://schemas.openxmlformats.org/officeDocument/2006/relationships/image" Target="../media/image14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www.google.co.uk/url?sa=i&amp;rct=j&amp;q=&amp;esrc=s&amp;source=images&amp;cd=&amp;cad=rja&amp;uact=8&amp;ved=0ahUKEwjp7t-Bu9vVAhVLPhQKHcupCrkQjRwIBw&amp;url=https://1202965sc.wordpress.com/2015/04/15/prop-raft/&amp;psig=AFQjCNFobg8E5o-rrvnQf6FIRcDK-3pMgA&amp;ust=1502962833679471" TargetMode="External"/><Relationship Id="rId18" Type="http://schemas.openxmlformats.org/officeDocument/2006/relationships/hyperlink" Target="https://www.google.co.uk/url?sa=i&amp;rct=j&amp;q=&amp;esrc=s&amp;source=images&amp;cd=&amp;cad=rja&amp;uact=8&amp;ved=0ahUKEwiYo6eXvNvVAhXFvxQKHbaQC0sQjRwIBw&amp;url=https://www.dreamstime.com/free-photos-images/old-ram.html&amp;psig=AFQjCNHZS3ulRCG19fkqyP6L4XJBhh-JzA&amp;ust=1502963110024785" TargetMode="External"/><Relationship Id="rId3" Type="http://schemas.openxmlformats.org/officeDocument/2006/relationships/image" Target="../media/image20.png"/><Relationship Id="rId21" Type="http://schemas.openxmlformats.org/officeDocument/2006/relationships/image" Target="../media/image3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image" Target="../media/image78.jpeg"/><Relationship Id="rId16" Type="http://schemas.openxmlformats.org/officeDocument/2006/relationships/image" Target="../media/image23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5" Type="http://schemas.microsoft.com/office/2007/relationships/hdphoto" Target="../media/hdphoto4.wdp"/><Relationship Id="rId10" Type="http://schemas.openxmlformats.org/officeDocument/2006/relationships/image" Target="../media/image28.png"/><Relationship Id="rId19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2.png"/><Relationship Id="rId7" Type="http://schemas.openxmlformats.org/officeDocument/2006/relationships/image" Target="../media/image4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83.png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42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microsoft.com/office/2007/relationships/hdphoto" Target="../media/hdphoto14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16.wdp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image" Target="../media/image94.png"/><Relationship Id="rId2" Type="http://schemas.openxmlformats.org/officeDocument/2006/relationships/hyperlink" Target="https://www.google.co.uk/url?sa=i&amp;rct=j&amp;q=&amp;esrc=s&amp;source=images&amp;cd=&amp;cad=rja&amp;uact=8&amp;ved=0ahUKEwiQztOT4dbVAhXD2xoKHevJDvUQjRwIBw&amp;url=https://www.vecteezy.com/vector-art/128789-vector-illustration-traditional-chinese-lion-dance-festival-background&amp;psig=AFQjCNFLc6BweTKwW_Uu801MsfHc2Izx8A&amp;ust=150280124162057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93.png"/><Relationship Id="rId5" Type="http://schemas.openxmlformats.org/officeDocument/2006/relationships/image" Target="../media/image70.png"/><Relationship Id="rId10" Type="http://schemas.openxmlformats.org/officeDocument/2006/relationships/image" Target="../media/image92.png"/><Relationship Id="rId4" Type="http://schemas.openxmlformats.org/officeDocument/2006/relationships/image" Target="../media/image69.jpe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6.wdp"/><Relationship Id="rId17" Type="http://schemas.openxmlformats.org/officeDocument/2006/relationships/image" Target="../media/image29.png"/><Relationship Id="rId2" Type="http://schemas.openxmlformats.org/officeDocument/2006/relationships/image" Target="../media/image19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microsoft.com/office/2007/relationships/hdphoto" Target="../media/hdphoto5.wdp"/><Relationship Id="rId19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"/>
          <a:stretch/>
        </p:blipFill>
        <p:spPr bwMode="auto">
          <a:xfrm>
            <a:off x="0" y="0"/>
            <a:ext cx="9144000" cy="68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032" y="2130425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Chinese New </a:t>
            </a: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</a:t>
            </a: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</a:t>
            </a:r>
            <a:endParaRPr lang="en-GB" sz="8000" b="1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16759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136294" y="19542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9512" y="38118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294" y="38118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699792" y="4365104"/>
            <a:ext cx="3946078" cy="15841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80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READY!</a:t>
            </a:r>
            <a:endParaRPr lang="en-GB" sz="80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70002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Image result for night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96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chinese lanterns 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6" r="9639"/>
          <a:stretch/>
        </p:blipFill>
        <p:spPr bwMode="auto">
          <a:xfrm>
            <a:off x="0" y="1947652"/>
            <a:ext cx="914400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Image result for chinese background 201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464" l="0" r="100000">
                        <a14:foregroundMark x1="17533" y1="16894" x2="15733" y2="42688"/>
                        <a14:foregroundMark x1="62733" y1="20618" x2="66667" y2="53951"/>
                        <a14:foregroundMark x1="87800" y1="23070" x2="91933" y2="46503"/>
                        <a14:foregroundMark x1="82667" y1="13170" x2="83400" y2="13170"/>
                        <a14:foregroundMark x1="85400" y1="51862" x2="85400" y2="81926"/>
                        <a14:foregroundMark x1="63267" y1="49410" x2="63267" y2="81926"/>
                        <a14:foregroundMark x1="39400" y1="50227" x2="39400" y2="83560"/>
                        <a14:foregroundMark x1="16933" y1="50772" x2="16533" y2="80836"/>
                        <a14:foregroundMark x1="16333" y1="16076" x2="16533" y2="0"/>
                        <a14:foregroundMark x1="41800" y1="22797" x2="38800" y2="19074"/>
                        <a14:foregroundMark x1="38400" y1="17166" x2="37467" y2="18529"/>
                        <a14:foregroundMark x1="40200" y1="13351" x2="40200" y2="0"/>
                        <a14:foregroundMark x1="63467" y1="18801" x2="62933" y2="0"/>
                        <a14:foregroundMark x1="67467" y1="12352" x2="67467" y2="12352"/>
                        <a14:foregroundMark x1="58333" y1="12352" x2="65467" y2="12080"/>
                        <a14:foregroundMark x1="85600" y1="12080" x2="85800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73" y="1203251"/>
            <a:ext cx="7851254" cy="576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Which animal is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Zodiac for 2018?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Image result for dog png clipar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2895" y="2157964"/>
            <a:ext cx="1346140" cy="192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tiger png clipar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667">
                        <a14:foregroundMark x1="21833" y1="27741" x2="47500" y2="28904"/>
                        <a14:foregroundMark x1="37833" y1="38206" x2="36833" y2="26080"/>
                        <a14:foregroundMark x1="35833" y1="40532" x2="26167" y2="24917"/>
                        <a14:foregroundMark x1="43833" y1="33389" x2="51333" y2="25748"/>
                        <a14:foregroundMark x1="27500" y1="32226" x2="21000" y2="26578"/>
                        <a14:foregroundMark x1="30667" y1="15282" x2="23667" y2="21595"/>
                        <a14:foregroundMark x1="40833" y1="15282" x2="52667" y2="29568"/>
                        <a14:foregroundMark x1="43333" y1="15116" x2="47167" y2="18605"/>
                        <a14:foregroundMark x1="45833" y1="75083" x2="52167" y2="81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173200"/>
            <a:ext cx="1884072" cy="18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chinese dragon png clipar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68548">
            <a:off x="5678632" y="2015015"/>
            <a:ext cx="3457575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9808" y1="97934" x2="72115" y2="86364"/>
                        <a14:foregroundMark x1="82212" y1="11570" x2="80288" y2="13223"/>
                        <a14:foregroundMark x1="87981" y1="16529" x2="82212" y2="1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674" y="2143959"/>
            <a:ext cx="1554130" cy="180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7020272" y="4971850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Dragon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695325" y="4386406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Cockerel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627359" y="4917640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Dog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95536" y="4386406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Tiger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384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0186" y="2872755"/>
            <a:ext cx="8229600" cy="1143000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What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the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dragon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chase in the Dragon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098" name="Picture 2" descr="Image result for chinese dragon dancing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6711712" y="2127"/>
            <a:ext cx="6243152" cy="263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carrot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366407">
            <a:off x="2393795" y="4130078"/>
            <a:ext cx="47625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parrot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412440"/>
            <a:ext cx="1965405" cy="257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chinese dragon dancing png">
            <a:hlinkClick r:id="rId6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6711712" y="-27384"/>
            <a:ext cx="6243152" cy="263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18492" y="5232844"/>
            <a:ext cx="1956268" cy="1314404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A beautiful parrot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46852" y="5232844"/>
            <a:ext cx="1956268" cy="1270889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tasty carrot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42" b="89313" l="568" r="98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61273" y="-291748"/>
            <a:ext cx="2073219" cy="308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pearl  dragon danci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6" b="89017" l="8442" r="93506">
                        <a14:backgroundMark x1="88312" y1="12717" x2="88312" y2="12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55121">
            <a:off x="6891976" y="3761516"/>
            <a:ext cx="1468509" cy="164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192563" y="5232844"/>
            <a:ext cx="1956268" cy="12708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Pearl of Wisdom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862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1.91632 0.02385 " pathEditMode="relative" rAng="0" ptsTypes="AA">
                                      <p:cBhvr>
                                        <p:cTn id="12" dur="6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16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75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61 -0.00348 L 0.7533 0.01782 " pathEditMode="relative" rAng="0" ptsTypes="AA">
                                      <p:cBhvr>
                                        <p:cTn id="15" dur="7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54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Image result for night sky background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2" cy="69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" y="332656"/>
            <a:ext cx="8589640" cy="131614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What was the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monster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called who came down from their cave once a year?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0" name="Picture 8" descr="Image result for chinese lanterns 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9" r="8146"/>
          <a:stretch/>
        </p:blipFill>
        <p:spPr bwMode="auto">
          <a:xfrm>
            <a:off x="-1" y="1936828"/>
            <a:ext cx="9144001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hinese dragon 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6726">
            <a:off x="181502" y="5095697"/>
            <a:ext cx="1661403" cy="16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179512" y="2420887"/>
            <a:ext cx="2376264" cy="1488485"/>
          </a:xfrm>
          <a:prstGeom prst="wedgeEllipseCallout">
            <a:avLst>
              <a:gd name="adj1" fmla="val 8171"/>
              <a:gd name="adj2" fmla="val 93787"/>
            </a:avLst>
          </a:prstGeom>
          <a:solidFill>
            <a:srgbClr val="C00000"/>
          </a:solidFill>
          <a:ln>
            <a:solidFill>
              <a:srgbClr val="B4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Kylie</a:t>
            </a:r>
            <a:endParaRPr lang="en-GB" sz="36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3327874" y="2211056"/>
            <a:ext cx="2376264" cy="1488485"/>
          </a:xfrm>
          <a:prstGeom prst="wedgeEllipseCallout">
            <a:avLst>
              <a:gd name="adj1" fmla="val 22529"/>
              <a:gd name="adj2" fmla="val 93787"/>
            </a:avLst>
          </a:prstGeom>
          <a:solidFill>
            <a:srgbClr val="C00000"/>
          </a:solidFill>
          <a:ln>
            <a:solidFill>
              <a:srgbClr val="B4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B48900"/>
                </a:solidFill>
              </a:rPr>
              <a:t>B. Simon</a:t>
            </a:r>
            <a:endParaRPr lang="en-GB" sz="3200" dirty="0">
              <a:solidFill>
                <a:srgbClr val="B48900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6444208" y="2235136"/>
            <a:ext cx="2376264" cy="1488485"/>
          </a:xfrm>
          <a:prstGeom prst="wedgeEllipseCallout">
            <a:avLst>
              <a:gd name="adj1" fmla="val -7911"/>
              <a:gd name="adj2" fmla="val 120377"/>
            </a:avLst>
          </a:prstGeom>
          <a:solidFill>
            <a:srgbClr val="C00000"/>
          </a:solidFill>
          <a:ln>
            <a:solidFill>
              <a:srgbClr val="B4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B48900"/>
                </a:solidFill>
              </a:rPr>
              <a:t>C. </a:t>
            </a:r>
            <a:r>
              <a:rPr lang="en-GB" sz="3600" dirty="0" err="1" smtClean="0">
                <a:solidFill>
                  <a:srgbClr val="B48900"/>
                </a:solidFill>
              </a:rPr>
              <a:t>Nian</a:t>
            </a:r>
            <a:endParaRPr lang="en-GB" sz="3600" dirty="0">
              <a:solidFill>
                <a:srgbClr val="B48900"/>
              </a:solidFill>
            </a:endParaRPr>
          </a:p>
        </p:txBody>
      </p:sp>
      <p:pic>
        <p:nvPicPr>
          <p:cNvPr id="19" name="Picture 10" descr="Image result for chinese dragon png">
            <a:hlinkClick r:id="rId5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6726" flipH="1">
            <a:off x="5022799" y="4937706"/>
            <a:ext cx="1362678" cy="16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Image result for chinese dragon 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50757">
            <a:off x="6117563" y="4860669"/>
            <a:ext cx="1661403" cy="16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82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06"/>
            <a:ext cx="9144000" cy="68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88932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What colour do houses get painted at Chinese New Year?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2160240" cy="891480"/>
          </a:xfrm>
          <a:solidFill>
            <a:srgbClr val="C00000"/>
          </a:solidFill>
          <a:ln>
            <a:solidFill>
              <a:srgbClr val="B489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Red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chinese house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189745"/>
            <a:ext cx="2760747" cy="18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hinese house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465" y="4189746"/>
            <a:ext cx="2760746" cy="18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hinese house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89745"/>
            <a:ext cx="2760748" cy="18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528437" y="2311730"/>
            <a:ext cx="2160240" cy="891480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Blue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91880" y="2348880"/>
            <a:ext cx="2160240" cy="891480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Green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315156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06"/>
            <a:ext cx="9144000" cy="68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hinese hous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4561" y="404664"/>
            <a:ext cx="10053105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hinese lanter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991" y="4380463"/>
            <a:ext cx="3337786" cy="24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What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people hang up in their houses at Chinese New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" name="Picture 2" descr="Image result for flowers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296" y="1788222"/>
            <a:ext cx="4088446" cy="14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christmas decorations 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731" y="3245296"/>
            <a:ext cx="299561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300192" y="1823814"/>
            <a:ext cx="2664296" cy="689148"/>
          </a:xfrm>
          <a:solidFill>
            <a:srgbClr val="C00000"/>
          </a:solidFill>
          <a:ln>
            <a:solidFill>
              <a:srgbClr val="B48900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Flowers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166078" y="3443739"/>
            <a:ext cx="4581214" cy="633333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Christmas stockings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366551" y="4943699"/>
            <a:ext cx="2577926" cy="717549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Lanterns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882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uiExpand="1" build="p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Image result for nian dragon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7852" y="-249530"/>
            <a:ext cx="9232500" cy="92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nian dragon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-73694" y="495300"/>
            <a:ext cx="9232500" cy="638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bbage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11098"/>
            <a:ext cx="2882505" cy="261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ke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20053">
            <a:off x="5629276" y="1523498"/>
            <a:ext cx="3231723" cy="32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7544" y="132170"/>
            <a:ext cx="8229600" cy="1143000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What can you feed a Chinese Lion for good luck?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79511" y="3501008"/>
            <a:ext cx="2664295" cy="891480"/>
          </a:xfrm>
          <a:solidFill>
            <a:srgbClr val="C00000"/>
          </a:solidFill>
          <a:ln>
            <a:solidFill>
              <a:srgbClr val="B48900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Cabbage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4" name="Picture 8" descr="Image result for png popcor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7" y="4224300"/>
            <a:ext cx="2011727" cy="28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732240" y="3778560"/>
            <a:ext cx="2160240" cy="891480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Cake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139952" y="5661248"/>
            <a:ext cx="2736304" cy="891480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Popcorn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02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uiExpand="1" build="p" animBg="1"/>
      <p:bldP spid="14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"/>
          <a:stretch/>
        </p:blipFill>
        <p:spPr bwMode="auto">
          <a:xfrm>
            <a:off x="0" y="0"/>
            <a:ext cx="9144000" cy="68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032" y="2130425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Chinese New </a:t>
            </a: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</a:t>
            </a: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</a:t>
            </a:r>
            <a:endParaRPr lang="en-GB" sz="8000" b="1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16759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136294" y="19542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9512" y="38118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294" y="38118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627784" y="4365104"/>
            <a:ext cx="4378126" cy="15841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80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ANSWERS!</a:t>
            </a:r>
            <a:endParaRPr lang="en-GB" sz="80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76560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png sky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3"/>
          <a:stretch/>
        </p:blipFill>
        <p:spPr bwMode="auto">
          <a:xfrm>
            <a:off x="0" y="-318788"/>
            <a:ext cx="988765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Where did the animals have their race?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gallery.yopriceville.com/var/albums/Free-Clipart-Pictures/Grass-Grounds-Coverings-PNG-Clipart/River_Ground_Cover_Transparent_PNG_Clip_Art_Image.png?m=145842859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433740"/>
            <a:ext cx="925251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ng forest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780" y="931348"/>
            <a:ext cx="4789739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5536" y="5252494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A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56176" y="3933652"/>
            <a:ext cx="2416147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A forest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51720" y="2564904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The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852199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752" y="692696"/>
            <a:ext cx="8229600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Why did the Emperor decide to have a race?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calendar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397" y="4005064"/>
            <a:ext cx="2792032" cy="20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14008" y="2530823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For fun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06041" y="5229200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keep the animals healthy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28184" y="2527608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To name each year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 descr="Image result for jumping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980173"/>
            <a:ext cx="1497496" cy="24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group animals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724" y="2708920"/>
            <a:ext cx="4320480" cy="287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e result for CHINESE ZODIAC CALENDA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349" y="2204864"/>
            <a:ext cx="4437328" cy="43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1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"/>
                            </p:stCondLst>
                            <p:childTnLst>
                              <p:par>
                                <p:cTn id="8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Image result for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1"/>
          <a:stretch/>
        </p:blipFill>
        <p:spPr bwMode="auto">
          <a:xfrm>
            <a:off x="1" y="-126811"/>
            <a:ext cx="9144000" cy="62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gallery.yopriceville.com/var/albums/Free-Clipart-Pictures/Grass-Grounds-Coverings-PNG-Clipart/River_Ground_Cover_Transparent_PNG_Clip_Art_Image.png?m=145842859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1"/>
          <a:stretch/>
        </p:blipFill>
        <p:spPr bwMode="auto">
          <a:xfrm>
            <a:off x="0" y="4265712"/>
            <a:ext cx="914400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ox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44" y="2832428"/>
            <a:ext cx="4434660" cy="36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cat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8182" y="4551330"/>
            <a:ext cx="2137732" cy="26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monkey falling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3636">
            <a:off x="3957710" y="3678807"/>
            <a:ext cx="3083442" cy="30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30666" y="2687795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The Cat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04248" y="1540840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Monkey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04248" y="3765624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The Frog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frog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1381" y="5704358"/>
            <a:ext cx="1069067" cy="9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at  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207" y="1624225"/>
            <a:ext cx="2787598" cy="222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Related imag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64" b="100000" l="521" r="98090">
                        <a14:foregroundMark x1="65451" y1="47727" x2="62500" y2="97273"/>
                        <a14:foregroundMark x1="33854" y1="45000" x2="13542" y2="98864"/>
                        <a14:foregroundMark x1="60938" y1="54318" x2="57986" y2="70000"/>
                        <a14:foregroundMark x1="32639" y1="43182" x2="29167" y2="57045"/>
                        <a14:backgroundMark x1="74479" y1="64773" x2="70139" y2="9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28" y="3426045"/>
            <a:ext cx="4492739" cy="34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23528" y="188640"/>
            <a:ext cx="8569342" cy="1143000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Who did the Rat push off the Ox’s back?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713345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/>
          <a:stretch/>
        </p:blipFill>
        <p:spPr bwMode="auto">
          <a:xfrm>
            <a:off x="-66675" y="0"/>
            <a:ext cx="9210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49080"/>
            <a:ext cx="8208912" cy="2376264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/>
          </a:bodyPr>
          <a:lstStyle/>
          <a:p>
            <a:r>
              <a:rPr lang="en-GB" sz="48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start with some questions about the Zodiac Story!</a:t>
            </a:r>
            <a:endParaRPr lang="en-GB" sz="48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Image result for zodiac animals rac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5" b="97436" l="1282" r="98077">
                        <a14:foregroundMark x1="64423" y1="18415" x2="69712" y2="14685"/>
                        <a14:foregroundMark x1="73558" y1="11888" x2="76442" y2="11655"/>
                        <a14:foregroundMark x1="76282" y1="14685" x2="76923" y2="15385"/>
                        <a14:foregroundMark x1="76442" y1="11888" x2="76442" y2="11888"/>
                        <a14:backgroundMark x1="51923" y1="63869" x2="51923" y2="63869"/>
                        <a14:backgroundMark x1="37981" y1="61072" x2="37981" y2="61072"/>
                        <a14:backgroundMark x1="79968" y1="69464" x2="79968" y2="69464"/>
                        <a14:backgroundMark x1="79487" y1="65967" x2="79487" y2="65967"/>
                        <a14:backgroundMark x1="76442" y1="73427" x2="76442" y2="73427"/>
                        <a14:backgroundMark x1="80609" y1="76690" x2="80609" y2="76690"/>
                        <a14:backgroundMark x1="42308" y1="33333" x2="42308" y2="33333"/>
                        <a14:backgroundMark x1="40385" y1="31935" x2="40385" y2="31935"/>
                        <a14:backgroundMark x1="30288" y1="42657" x2="30288" y2="42657"/>
                        <a14:backgroundMark x1="19391" y1="34266" x2="19391" y2="34266"/>
                        <a14:backgroundMark x1="16026" y1="21678" x2="16026" y2="21678"/>
                        <a14:backgroundMark x1="26603" y1="43823" x2="26603" y2="43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1397">
            <a:off x="1120939" y="-315416"/>
            <a:ext cx="7272808" cy="50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30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Image result for water rapid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721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Which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hree animals made a raft together?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Image result for raft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5229200"/>
            <a:ext cx="3744416" cy="202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raft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7627" y="4151535"/>
            <a:ext cx="3991098" cy="21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Image result for snake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34596">
            <a:off x="3251941" y="5110119"/>
            <a:ext cx="2282052" cy="144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Image result for tiger 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951" y="3548810"/>
            <a:ext cx="3628450" cy="168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Image result for rat 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405881"/>
            <a:ext cx="1789363" cy="97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67544" y="1683046"/>
            <a:ext cx="1970605" cy="1865764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Pig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Rabbit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061805" y="1687417"/>
            <a:ext cx="2083846" cy="1861393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Rat, Tiger and Snake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99" name="Picture 27" descr="Image result for dog 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41" y="3793965"/>
            <a:ext cx="1689676" cy="25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rabbit 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029" y="5251515"/>
            <a:ext cx="1312243" cy="115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Image result for pig 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29198"/>
            <a:ext cx="1963557" cy="196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raft pn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95" y="3012654"/>
            <a:ext cx="4104456" cy="22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591" y="2093628"/>
            <a:ext cx="1658691" cy="171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Image result for ram sheep 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0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285552"/>
            <a:ext cx="2214005" cy="234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monkey 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564904"/>
            <a:ext cx="1152128" cy="158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808634" y="5048978"/>
            <a:ext cx="2083846" cy="1620382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Monkey and Cockerel 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13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750"/>
                            </p:stCondLst>
                            <p:childTnLst>
                              <p:par>
                                <p:cTn id="1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3299 -0.00879 -0.06719 -0.00602 -0.1 0.00278 C -0.11962 0.01922 -0.11268 0.00972 -0.12292 0.02778 C -0.13316 0.06898 -0.12604 0.1088 -0.11459 0.14722 C -0.11528 0.16297 -0.11441 0.17894 -0.11667 0.19445 C -0.11927 0.21297 -0.14011 0.21898 -0.15 0.21945 C -0.19723 0.22176 -0.24445 0.2213 -0.29167 0.22222 C -0.31424 0.22732 -0.33143 0.23287 -0.34584 0.25834 C -0.34861 0.26945 -0.35139 0.28056 -0.35417 0.29167 C -0.35486 0.29445 -0.35625 0.3 -0.35625 0.3 C -0.36094 0.35625 -0.35486 0.41389 -0.3625 0.46945 C -0.36354 0.47685 -0.37344 0.47408 -0.37917 0.475 C -0.38889 0.47685 -0.39861 0.47685 -0.40834 0.47778 C -0.47466 0.47616 -0.53229 0.47801 -0.59584 0.46111 C -0.6125 0.46204 -0.62934 0.46065 -0.64584 0.46389 C -0.64879 0.46435 -0.65035 0.46898 -0.65209 0.47222 C -0.65834 0.4838 -0.66059 0.5007 -0.66459 0.51389 C -0.66893 0.56597 -0.65486 0.62616 -0.67917 0.66945 C -0.68264 0.68357 -0.6849 0.68033 -0.69375 0.68611 C -0.69601 0.6875 -0.69757 0.69051 -0.7 0.69167 C -0.70539 0.69422 -0.71129 0.69445 -0.71667 0.69722 C -0.72014 0.69908 -0.72361 0.70093 -0.72709 0.70278 C -0.82379 0.70139 -0.87205 0.70903 -0.95 0.69167 C -0.9658 0.69352 -0.98212 0.69329 -0.99792 0.69722 C -1.00087 0.69792 -1.00226 0.70255 -1.00417 0.70556 C -1.00903 0.71366 -1.01858 0.73056 -1.01858 0.73056 C -1.02309 0.74884 -1.0283 0.75972 -1.0375 0.775 C -1.04792 0.81759 -1.06858 0.8213 -1.09792 0.82778 C -1.14375 0.85232 -1.20122 0.85301 -1.25 0.85834 C -1.26407 0.8625 -1.27952 0.86435 -1.29167 0.875 C -1.29653 0.89422 -1.28993 0.87084 -1.3 0.89445 C -1.30469 0.90556 -1.30747 0.9213 -1.31042 0.93334 C -1.31111 0.93611 -1.31216 0.93889 -1.3125 0.94167 C -1.3132 0.9463 -1.31459 0.95556 -1.31459 0.95556 " pathEditMode="relative" ptsTypes="fffffffffffffffffffffffffffffffffA">
                                      <p:cBhvr>
                                        <p:cTn id="143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3299 -0.00879 -0.06719 -0.00602 -0.1 0.00278 C -0.11962 0.01922 -0.11268 0.00972 -0.12292 0.02778 C -0.13316 0.06898 -0.12604 0.1088 -0.11459 0.14722 C -0.11528 0.16297 -0.11441 0.17894 -0.11667 0.19445 C -0.11927 0.21297 -0.14011 0.21898 -0.15 0.21945 C -0.19723 0.22176 -0.24445 0.2213 -0.29167 0.22222 C -0.31424 0.22732 -0.33143 0.23287 -0.34584 0.25834 C -0.34861 0.26945 -0.35139 0.28056 -0.35417 0.29167 C -0.35486 0.29445 -0.35625 0.3 -0.35625 0.3 C -0.36094 0.35625 -0.35486 0.41389 -0.3625 0.46945 C -0.36354 0.47685 -0.37344 0.47408 -0.37917 0.475 C -0.38889 0.47685 -0.39861 0.47685 -0.40834 0.47778 C -0.47466 0.47616 -0.53229 0.47801 -0.59584 0.46111 C -0.6125 0.46204 -0.62934 0.46065 -0.64584 0.46389 C -0.64879 0.46435 -0.65035 0.46898 -0.65209 0.47222 C -0.65834 0.4838 -0.66059 0.5007 -0.66459 0.51389 C -0.66893 0.56597 -0.65486 0.62616 -0.67917 0.66945 C -0.68264 0.68357 -0.6849 0.68033 -0.69375 0.68611 C -0.69601 0.6875 -0.69757 0.69051 -0.7 0.69167 C -0.70539 0.69422 -0.71129 0.69445 -0.71667 0.69722 C -0.72014 0.69908 -0.72361 0.70093 -0.72709 0.70278 C -0.82379 0.70139 -0.87205 0.70903 -0.95 0.69167 C -0.9658 0.69352 -0.98212 0.69329 -0.99792 0.69722 C -1.00087 0.69792 -1.00226 0.70255 -1.00417 0.70556 C -1.00903 0.71366 -1.01858 0.73056 -1.01858 0.73056 C -1.02309 0.74884 -1.0283 0.75972 -1.0375 0.775 C -1.04792 0.81759 -1.06858 0.8213 -1.09792 0.82778 C -1.14375 0.85232 -1.20122 0.85301 -1.25 0.85834 C -1.26407 0.8625 -1.27952 0.86435 -1.29167 0.875 C -1.29653 0.89422 -1.28993 0.87084 -1.3 0.89445 C -1.30469 0.90556 -1.30747 0.9213 -1.31042 0.93334 C -1.31111 0.93611 -1.31216 0.93889 -1.3125 0.94167 C -1.3132 0.9463 -1.31459 0.95556 -1.31459 0.95556 " pathEditMode="relative" ptsTypes="fffffffffffffffffffffffffffffffffA">
                                      <p:cBhvr>
                                        <p:cTn id="1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3299 -0.00879 -0.06719 -0.00602 -0.1 0.00278 C -0.11962 0.01922 -0.11268 0.00972 -0.12292 0.02778 C -0.13316 0.06898 -0.12604 0.1088 -0.11459 0.14722 C -0.11528 0.16297 -0.11441 0.17894 -0.11667 0.19445 C -0.11927 0.21297 -0.14011 0.21898 -0.15 0.21945 C -0.19723 0.22176 -0.24445 0.2213 -0.29167 0.22222 C -0.31424 0.22732 -0.33143 0.23287 -0.34584 0.25834 C -0.34861 0.26945 -0.35139 0.28056 -0.35417 0.29167 C -0.35486 0.29445 -0.35625 0.3 -0.35625 0.3 C -0.36094 0.35625 -0.35486 0.41389 -0.3625 0.46945 C -0.36354 0.47685 -0.37344 0.47408 -0.37917 0.475 C -0.38889 0.47685 -0.39861 0.47685 -0.40834 0.47778 C -0.47466 0.47616 -0.53229 0.47801 -0.59584 0.46111 C -0.6125 0.46204 -0.62934 0.46065 -0.64584 0.46389 C -0.64879 0.46435 -0.65035 0.46898 -0.65209 0.47222 C -0.65834 0.4838 -0.66059 0.5007 -0.66459 0.51389 C -0.66893 0.56597 -0.65486 0.62616 -0.67917 0.66945 C -0.68264 0.68357 -0.6849 0.68033 -0.69375 0.68611 C -0.69601 0.6875 -0.69757 0.69051 -0.7 0.69167 C -0.70539 0.69422 -0.71129 0.69445 -0.71667 0.69722 C -0.72014 0.69908 -0.72361 0.70093 -0.72709 0.70278 C -0.82379 0.70139 -0.87205 0.70903 -0.95 0.69167 C -0.9658 0.69352 -0.98212 0.69329 -0.99792 0.69722 C -1.00087 0.69792 -1.00226 0.70255 -1.00417 0.70556 C -1.00903 0.71366 -1.01858 0.73056 -1.01858 0.73056 C -1.02309 0.74884 -1.0283 0.75972 -1.0375 0.775 C -1.04792 0.81759 -1.06858 0.8213 -1.09792 0.82778 C -1.14375 0.85232 -1.20122 0.85301 -1.25 0.85834 C -1.26407 0.8625 -1.27952 0.86435 -1.29167 0.875 C -1.29653 0.89422 -1.28993 0.87084 -1.3 0.89445 C -1.30469 0.90556 -1.30747 0.9213 -1.31042 0.93334 C -1.31111 0.93611 -1.31216 0.93889 -1.3125 0.94167 C -1.3132 0.9463 -1.31459 0.95556 -1.31459 0.95556 " pathEditMode="relative" ptsTypes="fffffffffffffffffffffffffffffffffA">
                                      <p:cBhvr>
                                        <p:cTn id="147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3299 -0.00879 -0.06719 -0.00602 -0.1 0.00278 C -0.11962 0.01922 -0.11268 0.00972 -0.12292 0.02778 C -0.13316 0.06898 -0.12604 0.1088 -0.11459 0.14722 C -0.11528 0.16297 -0.11441 0.17894 -0.11667 0.19445 C -0.11927 0.21297 -0.14011 0.21898 -0.15 0.21945 C -0.19723 0.22176 -0.24445 0.2213 -0.29167 0.22222 C -0.31424 0.22732 -0.33143 0.23287 -0.34584 0.25834 C -0.34861 0.26945 -0.35139 0.28056 -0.35417 0.29167 C -0.35486 0.29445 -0.35625 0.3 -0.35625 0.3 C -0.36094 0.35625 -0.35486 0.41389 -0.3625 0.46945 C -0.36354 0.47685 -0.37344 0.47408 -0.37917 0.475 C -0.38889 0.47685 -0.39861 0.47685 -0.40834 0.47778 C -0.47466 0.47616 -0.53229 0.47801 -0.59584 0.46111 C -0.6125 0.46204 -0.62934 0.46065 -0.64584 0.46389 C -0.64879 0.46435 -0.65035 0.46898 -0.65209 0.47222 C -0.65834 0.4838 -0.66059 0.5007 -0.66459 0.51389 C -0.66893 0.56597 -0.65486 0.62616 -0.67917 0.66945 C -0.68264 0.68357 -0.6849 0.68033 -0.69375 0.68611 C -0.69601 0.6875 -0.69757 0.69051 -0.7 0.69167 C -0.70539 0.69422 -0.71129 0.69445 -0.71667 0.69722 C -0.72014 0.69908 -0.72361 0.70093 -0.72709 0.70278 C -0.82379 0.70139 -0.87205 0.70903 -0.95 0.69167 C -0.9658 0.69352 -0.98212 0.69329 -0.99792 0.69722 C -1.00087 0.69792 -1.00226 0.70255 -1.00417 0.70556 C -1.00903 0.71366 -1.01858 0.73056 -1.01858 0.73056 C -1.02309 0.74884 -1.0283 0.75972 -1.0375 0.775 C -1.04792 0.81759 -1.06858 0.8213 -1.09792 0.82778 C -1.14375 0.85232 -1.20122 0.85301 -1.25 0.85834 C -1.26407 0.8625 -1.27952 0.86435 -1.29167 0.875 C -1.29653 0.89422 -1.28993 0.87084 -1.3 0.89445 C -1.30469 0.90556 -1.30747 0.9213 -1.31042 0.93334 C -1.31111 0.93611 -1.31216 0.93889 -1.3125 0.94167 C -1.3132 0.9463 -1.31459 0.95556 -1.31459 0.95556 " pathEditMode="relative" ptsTypes="fffffffffffffffffffffffffffffffffA">
                                      <p:cBhvr>
                                        <p:cTn id="14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Image result for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26811"/>
            <a:ext cx="9144000" cy="62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922385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Which animal hopped across the river?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gallery.yopriceville.com/var/albums/Free-Clipart-Pictures/Grass-Grounds-Coverings-PNG-Clipart/River_Ground_Cover_Transparent_PNG_Clip_Art_Image.png?m=145842859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65712"/>
            <a:ext cx="91440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0430" y="2016571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Tiger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50099" y="2016571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Rabbit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560" y="2052016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Cat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Image result for tiger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2526" flipH="1">
            <a:off x="2280822" y="2216641"/>
            <a:ext cx="5047300" cy="391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rabbit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19014" y="4103123"/>
            <a:ext cx="1364454" cy="205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jumping cat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75" y="3895064"/>
            <a:ext cx="2915816" cy="256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59110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2.26642E-6 C -0.0073 -0.04672 0.01093 -0.10268 -0.01198 -0.14131 C -0.01476 -0.15218 -0.02171 -0.15749 -0.02553 -0.16721 C -0.02987 -0.17877 -0.03369 -0.18964 -0.04185 -0.19704 C -0.04514 -0.20352 -0.04792 -0.20583 -0.05226 -0.21092 C -0.05539 -0.21462 -0.0573 -0.22086 -0.06129 -0.22271 C -0.0757 -0.22942 -0.08942 -0.23474 -0.10452 -0.23682 C -0.11233 -0.23543 -0.12032 -0.23497 -0.12692 -0.22873 C -0.13212 -0.22364 -0.13403 -0.21947 -0.14046 -0.21693 C -0.1441 -0.21184 -0.14723 -0.20907 -0.15226 -0.20699 C -0.15678 -0.20097 -0.16216 -0.19635 -0.16719 -0.19103 C -0.18039 -0.17715 -0.19358 -0.15773 -0.20313 -0.13922 C -0.20469 -0.13229 -0.2066 -0.12836 -0.2106 -0.1235 C -0.21268 -0.11448 -0.21528 -0.10638 -0.21806 -0.0976 C -0.22171 -0.08626 -0.22327 -0.07493 -0.22987 -0.06568 C -0.23351 -0.05181 -0.23212 -0.05782 -0.23438 -0.04787 C -0.23785 -0.05712 -0.23751 -0.06638 -0.24046 -0.07563 C -0.24393 -0.08626 -0.24567 -0.09366 -0.24792 -0.10546 C -0.24896 -0.11055 -0.25244 -0.11425 -0.25383 -0.11934 C -0.25764 -0.13275 -0.25817 -0.14686 -0.26424 -0.15911 C -0.26476 -0.16212 -0.26823 -0.18317 -0.27032 -0.1871 C -0.27205 -0.19057 -0.27448 -0.19357 -0.27622 -0.19704 C -0.27987 -0.20444 -0.28039 -0.21254 -0.28525 -0.21878 C -0.28612 -0.22248 -0.29323 -0.24144 -0.29567 -0.24468 C -0.29723 -0.24676 -0.29966 -0.24723 -0.30157 -0.24861 C -0.30383 -0.25717 -0.30851 -0.2655 -0.31494 -0.2685 C -0.32084 -0.2759 -0.32952 -0.28307 -0.33733 -0.28631 C -0.34271 -0.29117 -0.34758 -0.29209 -0.35383 -0.29441 C -0.36442 -0.29186 -0.37553 -0.28677 -0.38525 -0.28053 C -0.39098 -0.27243 -0.38473 -0.2796 -0.3941 -0.27452 C -0.39584 -0.27359 -0.39705 -0.27151 -0.39862 -0.27058 C -0.40139 -0.26897 -0.40747 -0.26642 -0.40747 -0.26642 C -0.41303 -0.25925 -0.41841 -0.25648 -0.42553 -0.25255 C -0.43108 -0.24237 -0.43889 -0.23289 -0.44792 -0.22873 C -0.45591 -0.21809 -0.46528 -0.2093 -0.47327 -0.19889 C -0.4783 -0.19242 -0.47935 -0.18617 -0.48525 -0.18108 C -0.48837 -0.17461 -0.49289 -0.16998 -0.49567 -0.16305 C -0.5007 -0.15056 -0.50556 -0.13784 -0.5106 -0.12535 C -0.51198 -0.11772 -0.51476 -0.11286 -0.5165 -0.10546 C -0.52136 -0.08349 -0.52587 -0.06129 -0.53143 -0.03978 C -0.53195 -0.03192 -0.53212 -0.02382 -0.53299 -0.01596 C -0.53317 -0.01388 -0.53282 -0.01064 -0.53438 -0.00995 C -0.53577 -0.00925 -0.53629 -0.01272 -0.53733 -0.01411 C -0.5415 -0.02984 -0.54237 -0.04626 -0.54636 -0.06175 C -0.54792 -0.08719 -0.54983 -0.09343 -0.55678 -0.1154 C -0.56008 -0.12604 -0.56112 -0.13784 -0.5658 -0.14732 C -0.57049 -0.16675 -0.57553 -0.18848 -0.58664 -0.20282 C -0.59671 -0.24191 -0.62674 -0.25185 -0.65383 -0.25856 C -0.67119 -0.25763 -0.69636 -0.25948 -0.71355 -0.24676 C -0.72258 -0.24006 -0.72622 -0.23011 -0.73438 -0.22271 C -0.74341 -0.20514 -0.74966 -0.18779 -0.75383 -0.16721 C -0.7533 -0.13946 -0.75365 -0.11147 -0.75226 -0.08372 C -0.75209 -0.08141 -0.74983 -0.08002 -0.74931 -0.07771 C -0.74827 -0.07262 -0.74879 -0.06707 -0.74792 -0.06175 C -0.74636 -0.05227 -0.74237 -0.04348 -0.74046 -0.034 C -0.73768 -0.02082 -0.73612 -0.00208 -0.72692 0.00578 C -0.72396 0.01179 -0.7224 0.01781 -0.71945 0.02382 C -0.71528 0.04116 -0.72136 0.01873 -0.71494 0.03376 C -0.71285 0.03862 -0.71268 0.04463 -0.7106 0.04949 C -0.70886 0.05319 -0.70626 0.05597 -0.70452 0.05943 C -0.704 0.06221 -0.704 0.06498 -0.70313 0.06753 C -0.70157 0.07169 -0.69705 0.07932 -0.69705 0.07932 C -0.69532 0.08672 -0.69705 0.08441 -0.69271 0.08742 " pathEditMode="relative" ptsTypes="ffffffffffffffffffffffffffffffffffffffffffffffffffffffffffffffA">
                                      <p:cBhvr>
                                        <p:cTn id="98" dur="4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Image result for night sky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2" r="8238" b="1559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Which animal did not get a place in the race?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8" name="Picture 8" descr="Image result for zodiac animal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07882">
            <a:off x="5315592" y="3940184"/>
            <a:ext cx="3572193" cy="207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lated 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9639">
            <a:off x="2771068" y="1917128"/>
            <a:ext cx="3312368" cy="22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chinese cat paper cu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7" b="97845" l="7159" r="97092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66175">
            <a:off x="38828" y="3225897"/>
            <a:ext cx="3102063" cy="322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516216" y="2552104"/>
            <a:ext cx="2088232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Rabbit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5536" y="2052016"/>
            <a:ext cx="22362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Cat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491880" y="4301032"/>
            <a:ext cx="1882312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Ram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215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Image result for sky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1"/>
          <a:stretch/>
        </p:blipFill>
        <p:spPr bwMode="auto">
          <a:xfrm>
            <a:off x="0" y="-126811"/>
            <a:ext cx="9322155" cy="62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gallery.yopriceville.com/var/albums/Free-Clipart-Pictures/Grass-Grounds-Coverings-PNG-Clipart/River_Ground_Cover_Transparent_PNG_Clip_Art_Image.png?m=145842859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2"/>
          <a:stretch/>
        </p:blipFill>
        <p:spPr bwMode="auto">
          <a:xfrm>
            <a:off x="-2858" y="4265712"/>
            <a:ext cx="932501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Which animal did the snake wrap them self around?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Image result for horse 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1403449"/>
            <a:ext cx="5328592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sheep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1422" y="3501008"/>
            <a:ext cx="3889654" cy="30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pig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1422" y="4583407"/>
            <a:ext cx="3350578" cy="197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snake wrapped 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6651">
            <a:off x="771037" y="5093365"/>
            <a:ext cx="1250194" cy="125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868144" y="1700808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Horse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46315" y="3285980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The Ram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46315" y="4852374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Pig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40193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Image result for night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2333"/>
            <a:ext cx="9144000" cy="59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chinese lanterns 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6" r="9637" b="2051"/>
          <a:stretch/>
        </p:blipFill>
        <p:spPr bwMode="auto">
          <a:xfrm>
            <a:off x="1860" y="1931232"/>
            <a:ext cx="9144000" cy="491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Image result for chinese background 201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464" l="0" r="100000">
                        <a14:foregroundMark x1="17533" y1="16894" x2="15733" y2="42688"/>
                        <a14:foregroundMark x1="62733" y1="20618" x2="66667" y2="53951"/>
                        <a14:foregroundMark x1="87800" y1="23070" x2="91933" y2="46503"/>
                        <a14:foregroundMark x1="82667" y1="13170" x2="83400" y2="13170"/>
                        <a14:foregroundMark x1="85400" y1="51862" x2="85400" y2="81926"/>
                        <a14:foregroundMark x1="63267" y1="49410" x2="63267" y2="81926"/>
                        <a14:foregroundMark x1="39400" y1="50227" x2="39400" y2="83560"/>
                        <a14:foregroundMark x1="16933" y1="50772" x2="16533" y2="80836"/>
                        <a14:foregroundMark x1="16333" y1="16076" x2="16533" y2="0"/>
                        <a14:foregroundMark x1="41800" y1="22797" x2="38800" y2="19074"/>
                        <a14:foregroundMark x1="38400" y1="17166" x2="37467" y2="18529"/>
                        <a14:foregroundMark x1="40200" y1="13351" x2="40200" y2="0"/>
                        <a14:foregroundMark x1="63467" y1="18801" x2="62933" y2="0"/>
                        <a14:foregroundMark x1="67467" y1="12352" x2="67467" y2="12352"/>
                        <a14:foregroundMark x1="58333" y1="12352" x2="65467" y2="12080"/>
                        <a14:foregroundMark x1="85600" y1="12080" x2="85800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73" y="1196752"/>
            <a:ext cx="7851254" cy="576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Which animal is the 2018 Zodiac?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Image result for dog png clipar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2895" y="2157964"/>
            <a:ext cx="1346140" cy="192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tiger png clipar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667">
                        <a14:foregroundMark x1="21833" y1="27741" x2="47500" y2="28904"/>
                        <a14:foregroundMark x1="37833" y1="38206" x2="36833" y2="26080"/>
                        <a14:foregroundMark x1="35833" y1="40532" x2="26167" y2="24917"/>
                        <a14:foregroundMark x1="43833" y1="33389" x2="51333" y2="25748"/>
                        <a14:foregroundMark x1="27500" y1="32226" x2="21000" y2="26578"/>
                        <a14:foregroundMark x1="30667" y1="15282" x2="23667" y2="21595"/>
                        <a14:foregroundMark x1="40833" y1="15282" x2="52667" y2="29568"/>
                        <a14:foregroundMark x1="43333" y1="15116" x2="47167" y2="18605"/>
                        <a14:foregroundMark x1="45833" y1="75083" x2="52167" y2="81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173200"/>
            <a:ext cx="1884072" cy="18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chinese dragon png clipar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68548">
            <a:off x="5678632" y="2015015"/>
            <a:ext cx="3457575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9808" y1="97934" x2="72115" y2="86364"/>
                        <a14:foregroundMark x1="82212" y1="11570" x2="80288" y2="13223"/>
                        <a14:foregroundMark x1="87981" y1="16529" x2="82212" y2="1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674" y="2143959"/>
            <a:ext cx="1554130" cy="180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7020272" y="4971850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Dragon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695325" y="4386406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Cockerel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627359" y="4917640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Dog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95536" y="4386406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Tiger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30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0186" y="2872755"/>
            <a:ext cx="8229600" cy="1143000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What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the dragon chase in the Dragon dance?</a:t>
            </a:r>
          </a:p>
        </p:txBody>
      </p:sp>
      <p:pic>
        <p:nvPicPr>
          <p:cNvPr id="4098" name="Picture 2" descr="Image result for chinese dragon dancing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6661248" y="44624"/>
            <a:ext cx="6243152" cy="263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carrot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366407">
            <a:off x="2393795" y="4130078"/>
            <a:ext cx="47625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parrot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412440"/>
            <a:ext cx="1965405" cy="257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chinese dragon dancing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8461448" y="66285"/>
            <a:ext cx="6243152" cy="263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18492" y="5232844"/>
            <a:ext cx="1956268" cy="1314404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A beautiful parrot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46852" y="5232844"/>
            <a:ext cx="1956268" cy="1270889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tasty carrot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42" b="89313" l="568" r="98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9261" y="-27384"/>
            <a:ext cx="2073219" cy="308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pearl  dragon danci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6" b="89017" l="8442" r="93506">
                        <a14:backgroundMark x1="88312" y1="12717" x2="88312" y2="12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55121">
            <a:off x="6891976" y="3761516"/>
            <a:ext cx="1468509" cy="164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192563" y="5232844"/>
            <a:ext cx="1956268" cy="12708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pearl of wisdom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70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37558E-6 L 1.74826 0.02104 " pathEditMode="relative" rAng="0" ptsTypes="AA">
                                      <p:cBhvr>
                                        <p:cTn id="12" dur="6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413" y="1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75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11 -0.00648 L 0.96579 0.00394 " pathEditMode="relative" rAng="0" ptsTypes="AA">
                                      <p:cBhvr>
                                        <p:cTn id="15" dur="7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3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Image result for night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0"/>
            <a:ext cx="9144002" cy="69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What was the monster called who came down from their cave once a year?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0" name="Picture 8" descr="Image result for chinese lanterns 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9" r="8146" b="-342"/>
          <a:stretch/>
        </p:blipFill>
        <p:spPr bwMode="auto">
          <a:xfrm>
            <a:off x="-2" y="1936828"/>
            <a:ext cx="9144002" cy="503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hinese dragon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6726">
            <a:off x="181502" y="5095697"/>
            <a:ext cx="1661403" cy="16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179512" y="2420887"/>
            <a:ext cx="2376264" cy="1488485"/>
          </a:xfrm>
          <a:prstGeom prst="wedgeEllipseCallout">
            <a:avLst>
              <a:gd name="adj1" fmla="val 8171"/>
              <a:gd name="adj2" fmla="val 93787"/>
            </a:avLst>
          </a:prstGeom>
          <a:solidFill>
            <a:srgbClr val="C00000"/>
          </a:solidFill>
          <a:ln>
            <a:solidFill>
              <a:srgbClr val="B4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Kylie</a:t>
            </a:r>
            <a:endParaRPr lang="en-GB" sz="36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3327874" y="2211056"/>
            <a:ext cx="2376264" cy="1488485"/>
          </a:xfrm>
          <a:prstGeom prst="wedgeEllipseCallout">
            <a:avLst>
              <a:gd name="adj1" fmla="val 22529"/>
              <a:gd name="adj2" fmla="val 93787"/>
            </a:avLst>
          </a:prstGeom>
          <a:solidFill>
            <a:srgbClr val="C00000"/>
          </a:solidFill>
          <a:ln>
            <a:solidFill>
              <a:srgbClr val="B4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B48900"/>
                </a:solidFill>
              </a:rPr>
              <a:t>B. Simon</a:t>
            </a:r>
            <a:endParaRPr lang="en-GB" sz="3200" dirty="0">
              <a:solidFill>
                <a:srgbClr val="B48900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6444208" y="2235136"/>
            <a:ext cx="2376264" cy="1488485"/>
          </a:xfrm>
          <a:prstGeom prst="wedgeEllipseCallout">
            <a:avLst>
              <a:gd name="adj1" fmla="val -7911"/>
              <a:gd name="adj2" fmla="val 120377"/>
            </a:avLst>
          </a:prstGeom>
          <a:solidFill>
            <a:srgbClr val="C00000"/>
          </a:solidFill>
          <a:ln>
            <a:solidFill>
              <a:srgbClr val="B4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B48900"/>
                </a:solidFill>
              </a:rPr>
              <a:t>C. </a:t>
            </a:r>
            <a:r>
              <a:rPr lang="en-GB" sz="3600" dirty="0" err="1" smtClean="0">
                <a:solidFill>
                  <a:srgbClr val="B48900"/>
                </a:solidFill>
              </a:rPr>
              <a:t>Nian</a:t>
            </a:r>
            <a:endParaRPr lang="en-GB" sz="3600" dirty="0">
              <a:solidFill>
                <a:srgbClr val="B48900"/>
              </a:solidFill>
            </a:endParaRPr>
          </a:p>
        </p:txBody>
      </p:sp>
      <p:pic>
        <p:nvPicPr>
          <p:cNvPr id="19" name="Picture 10" descr="Image result for chinese dragon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6726" flipH="1">
            <a:off x="5022799" y="4937706"/>
            <a:ext cx="1362678" cy="16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Image result for chinese dragon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50757">
            <a:off x="6117563" y="4860669"/>
            <a:ext cx="1661403" cy="16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39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8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06"/>
            <a:ext cx="9144000" cy="68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1133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What colour do houses get painted at Chinese New Year?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335560"/>
            <a:ext cx="2160240" cy="891480"/>
          </a:xfrm>
          <a:solidFill>
            <a:srgbClr val="C00000"/>
          </a:solidFill>
          <a:ln>
            <a:solidFill>
              <a:srgbClr val="B489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Red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chinese house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189745"/>
            <a:ext cx="2760747" cy="18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hinese house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465" y="4189746"/>
            <a:ext cx="2760746" cy="18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hinese house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89745"/>
            <a:ext cx="2760748" cy="18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528437" y="2311730"/>
            <a:ext cx="2160240" cy="891480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Blue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89719" y="2348880"/>
            <a:ext cx="2160240" cy="891480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Green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6" descr="Image result for chinese house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465" y="4189744"/>
            <a:ext cx="2760748" cy="18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chinese house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3" y="4193144"/>
            <a:ext cx="2760748" cy="18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94115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8" grpId="0" animBg="1"/>
      <p:bldP spid="8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06"/>
            <a:ext cx="9144000" cy="68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hinese hous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4561" y="404664"/>
            <a:ext cx="10053105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hinese lanter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991" y="4380463"/>
            <a:ext cx="3337786" cy="24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What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people hang up in their houses at Chinese New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" name="Picture 2" descr="Image result for flowers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296" y="1788222"/>
            <a:ext cx="4088446" cy="14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300192" y="1823814"/>
            <a:ext cx="2664296" cy="689148"/>
          </a:xfrm>
          <a:solidFill>
            <a:srgbClr val="C00000"/>
          </a:solidFill>
          <a:ln>
            <a:solidFill>
              <a:srgbClr val="B48900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Flowers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166078" y="3443739"/>
            <a:ext cx="4581214" cy="633333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Christmas stockings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366551" y="4943699"/>
            <a:ext cx="2577926" cy="717549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Lanterns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Image result for chinese lanter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071" y="3143916"/>
            <a:ext cx="3337786" cy="24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chinese lanter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6628">
            <a:off x="768222" y="2793295"/>
            <a:ext cx="3337786" cy="24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chinese lanter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948" y="1823361"/>
            <a:ext cx="3337786" cy="24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christmas decorations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731" y="3245296"/>
            <a:ext cx="299561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23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uiExpand="1" build="p" animBg="1"/>
      <p:bldP spid="10" grpId="1" uiExpand="1" build="p" animBg="1"/>
      <p:bldP spid="11" grpId="0" animBg="1"/>
      <p:bldP spid="11" grpId="1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Image result for nian dragon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7852" y="-249530"/>
            <a:ext cx="9232500" cy="92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nian dragon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-73694" y="495300"/>
            <a:ext cx="9232500" cy="638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bbage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11098"/>
            <a:ext cx="2882505" cy="261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ke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20053">
            <a:off x="5629276" y="1523498"/>
            <a:ext cx="3231723" cy="32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7544" y="132170"/>
            <a:ext cx="8229600" cy="1143000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What can you feed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Chinese Lion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good luck?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79511" y="3501008"/>
            <a:ext cx="2664295" cy="891480"/>
          </a:xfrm>
          <a:solidFill>
            <a:srgbClr val="C00000"/>
          </a:solidFill>
          <a:ln>
            <a:solidFill>
              <a:srgbClr val="B48900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Cabbage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4" name="Picture 8" descr="Image result for png popcor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7" y="4224300"/>
            <a:ext cx="2011727" cy="28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732240" y="3778560"/>
            <a:ext cx="2160240" cy="891480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Cake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139952" y="5661248"/>
            <a:ext cx="2736304" cy="891480"/>
          </a:xfrm>
          <a:prstGeom prst="rect">
            <a:avLst/>
          </a:prstGeom>
          <a:solidFill>
            <a:srgbClr val="C00000"/>
          </a:solidFill>
          <a:ln>
            <a:solidFill>
              <a:srgbClr val="B489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Popcorn</a:t>
            </a:r>
            <a:endParaRPr lang="en-GB" sz="4400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 descr="Image result for cabbage 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595" y="4781452"/>
            <a:ext cx="1899330" cy="17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cabbage 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1859" y="4547257"/>
            <a:ext cx="2653002" cy="24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cabbage 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5881" y="5183839"/>
            <a:ext cx="2243646" cy="20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cabbage 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604" y="5288720"/>
            <a:ext cx="2058159" cy="186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cabbage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763" y="4823972"/>
            <a:ext cx="2882505" cy="261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cabbage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7387" y="4964361"/>
            <a:ext cx="2882505" cy="261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cabbage 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131" y="5516023"/>
            <a:ext cx="2036563" cy="184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cabbage 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949" y="5854864"/>
            <a:ext cx="1662867" cy="150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96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build="p" animBg="1"/>
      <p:bldP spid="14" grpId="0" animBg="1"/>
      <p:bldP spid="14" grpId="1" animBg="1"/>
      <p:bldP spid="13" grpId="0" animBg="1"/>
      <p:bldP spid="13" grpId="1" animBg="1"/>
      <p:bldP spid="1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png sky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3" r="7291"/>
          <a:stretch/>
        </p:blipFill>
        <p:spPr bwMode="auto">
          <a:xfrm>
            <a:off x="1" y="-318788"/>
            <a:ext cx="914400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Where did the animals have their race?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gallery.yopriceville.com/var/albums/Free-Clipart-Pictures/Grass-Grounds-Coverings-PNG-Clipart/River_Ground_Cover_Transparent_PNG_Clip_Art_Image.png?m=145842859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433740"/>
            <a:ext cx="914400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ng forest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781" y="931348"/>
            <a:ext cx="468122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5536" y="5252494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A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56176" y="3933652"/>
            <a:ext cx="2416147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A forest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51720" y="2564904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The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05521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"/>
          <a:stretch/>
        </p:blipFill>
        <p:spPr bwMode="auto">
          <a:xfrm>
            <a:off x="0" y="0"/>
            <a:ext cx="9144000" cy="68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16759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136294" y="19542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9512" y="38118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hinese borde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294" y="38118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2823071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 </a:t>
            </a:r>
            <a:b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b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 New </a:t>
            </a: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r>
              <a:rPr lang="en-GB" sz="8000" b="1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8000" b="1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011045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Image result for chines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752" y="692696"/>
            <a:ext cx="8229600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Why did the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Emperor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decide to have a race?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calendar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397" y="4005064"/>
            <a:ext cx="2792032" cy="20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14008" y="2530823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For fun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06041" y="5229200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keep the animals healthy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28184" y="2527608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To name each year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 descr="Image result for jumping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980173"/>
            <a:ext cx="1497496" cy="24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group animals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724" y="2708920"/>
            <a:ext cx="4320480" cy="287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2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Image result for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1"/>
          <a:stretch/>
        </p:blipFill>
        <p:spPr bwMode="auto">
          <a:xfrm>
            <a:off x="1" y="-126811"/>
            <a:ext cx="9144000" cy="62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9342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Who did the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 off the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x’s 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://gallery.yopriceville.com/var/albums/Free-Clipart-Pictures/Grass-Grounds-Coverings-PNG-Clipart/River_Ground_Cover_Transparent_PNG_Clip_Art_Image.png?m=145842859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1"/>
          <a:stretch/>
        </p:blipFill>
        <p:spPr bwMode="auto">
          <a:xfrm>
            <a:off x="1" y="4265712"/>
            <a:ext cx="91440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ox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44" y="2832428"/>
            <a:ext cx="4434660" cy="36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cat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8182" y="4551330"/>
            <a:ext cx="2137732" cy="26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monkey falling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3636">
            <a:off x="3957710" y="3678807"/>
            <a:ext cx="3083442" cy="30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04248" y="2636912"/>
            <a:ext cx="2110264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The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04248" y="1484784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onkey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04248" y="3765624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The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frog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1381" y="5704358"/>
            <a:ext cx="1069067" cy="9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at  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207" y="1624225"/>
            <a:ext cx="2787598" cy="222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08627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Image result for water rapid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9721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Which </a:t>
            </a:r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hree animals made a raft together?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Image result for raft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5229200"/>
            <a:ext cx="3744416" cy="202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raft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7627" y="4151535"/>
            <a:ext cx="3991098" cy="21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raft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95" y="3012654"/>
            <a:ext cx="4104456" cy="22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591" y="2093628"/>
            <a:ext cx="1658691" cy="171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Image result for ram sheep 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0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2371" y="2132856"/>
            <a:ext cx="2214005" cy="234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Image result for snake 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34596">
            <a:off x="3251941" y="5110119"/>
            <a:ext cx="2282052" cy="144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Image result for tiger 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951" y="3548810"/>
            <a:ext cx="3628450" cy="168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Image result for rat 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405881"/>
            <a:ext cx="1789363" cy="97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11271" y="1683046"/>
            <a:ext cx="2083846" cy="1673945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Pig, Rabbit and Dog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061805" y="1687418"/>
            <a:ext cx="2083846" cy="1669574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Rat, Tiger and Snake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931014" y="4662504"/>
            <a:ext cx="2083846" cy="1577752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Ram, Monkey and Cockerel 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99" name="Picture 27" descr="Image result for dog 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41" y="3793965"/>
            <a:ext cx="1689676" cy="25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rabbit 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029" y="5251515"/>
            <a:ext cx="1312243" cy="115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Image result for pig 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29198"/>
            <a:ext cx="1963557" cy="196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onkey 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564904"/>
            <a:ext cx="1152128" cy="158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26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Image result for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99"/>
          <a:stretch/>
        </p:blipFill>
        <p:spPr bwMode="auto">
          <a:xfrm>
            <a:off x="-57449" y="-126811"/>
            <a:ext cx="9201449" cy="62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922385" cy="1143000"/>
          </a:xfr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Which animal hopped across the river?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gallery.yopriceville.com/var/albums/Free-Clipart-Pictures/Grass-Grounds-Coverings-PNG-Clipart/River_Ground_Cover_Transparent_PNG_Clip_Art_Image.png?m=145842859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99"/>
          <a:stretch/>
        </p:blipFill>
        <p:spPr bwMode="auto">
          <a:xfrm>
            <a:off x="-57449" y="4265712"/>
            <a:ext cx="920144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0430" y="2016571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Tiger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50099" y="2016571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Rabbit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560" y="2052016"/>
            <a:ext cx="20838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Cat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Image result for tiger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2526" flipH="1">
            <a:off x="2280822" y="2216641"/>
            <a:ext cx="5047300" cy="391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rabbit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19014" y="4103123"/>
            <a:ext cx="1364454" cy="205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jumping cat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75" y="3895064"/>
            <a:ext cx="2915816" cy="256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834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Image result for night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Which animal did not get a place in the race?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8" name="Picture 8" descr="Image result for zodiac animal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07882">
            <a:off x="5315592" y="3940184"/>
            <a:ext cx="3572193" cy="207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lated 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9639">
            <a:off x="2771068" y="1917128"/>
            <a:ext cx="3312368" cy="22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chinese cat paper cu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7" b="97845" l="7159" r="97092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66175">
            <a:off x="38828" y="3225897"/>
            <a:ext cx="3102063" cy="322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372200" y="2552104"/>
            <a:ext cx="2232248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Rabbit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5536" y="2052016"/>
            <a:ext cx="2236246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Cat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419872" y="4373040"/>
            <a:ext cx="1882312" cy="1000176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Ram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31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Image result for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58" y="-126811"/>
            <a:ext cx="9325013" cy="62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gallery.yopriceville.com/var/albums/Free-Clipart-Pictures/Grass-Grounds-Coverings-PNG-Clipart/River_Ground_Cover_Transparent_PNG_Clip_Art_Image.png?m=145842859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8" y="4265712"/>
            <a:ext cx="937960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Which animal did the Snake wrap themselves around?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Image result for horse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1403449"/>
            <a:ext cx="5328592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sheep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1422" y="3501008"/>
            <a:ext cx="3889654" cy="30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pig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1422" y="4583407"/>
            <a:ext cx="3350578" cy="197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snake wrapped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6651">
            <a:off x="771037" y="5093365"/>
            <a:ext cx="1250194" cy="125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868144" y="1700808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Horse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46315" y="3285980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The Ram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46315" y="4852374"/>
            <a:ext cx="1956268" cy="866088"/>
          </a:xfrm>
          <a:prstGeom prst="rect">
            <a:avLst/>
          </a:prstGeom>
          <a:solidFill>
            <a:srgbClr val="C00000"/>
          </a:solidFill>
          <a:ln w="38100">
            <a:solidFill>
              <a:srgbClr val="B489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dirty="0" smtClean="0">
                <a:solidFill>
                  <a:srgbClr val="B4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Pig</a:t>
            </a:r>
            <a:endParaRPr lang="en-GB" dirty="0">
              <a:solidFill>
                <a:srgbClr val="B4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29784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666</Words>
  <Application>Microsoft Office PowerPoint</Application>
  <PresentationFormat>On-screen Show (4:3)</PresentationFormat>
  <Paragraphs>112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Chinese New  Year Quiz</vt:lpstr>
      <vt:lpstr>Let start with some questions about the Zodiac Story!</vt:lpstr>
      <vt:lpstr>1. Where did the animals have their race?</vt:lpstr>
      <vt:lpstr>2. Why did the Emperor decide to have a race?</vt:lpstr>
      <vt:lpstr>3. Who did the Rat push off the Ox’s back?</vt:lpstr>
      <vt:lpstr>4. Which three animals made a raft together?</vt:lpstr>
      <vt:lpstr>5. Which animal hopped across the river?</vt:lpstr>
      <vt:lpstr>6. Which animal did not get a place in the race?</vt:lpstr>
      <vt:lpstr>7. Which animal did the Snake wrap themselves around?</vt:lpstr>
      <vt:lpstr>8. Which animal is the Zodiac for 2018?</vt:lpstr>
      <vt:lpstr>PowerPoint Presentation</vt:lpstr>
      <vt:lpstr>10. What was the monster called who came down from their cave once a year?</vt:lpstr>
      <vt:lpstr>11. What colour do houses get painted at Chinese New Year?</vt:lpstr>
      <vt:lpstr>PowerPoint Presentation</vt:lpstr>
      <vt:lpstr>PowerPoint Presentation</vt:lpstr>
      <vt:lpstr>Chinese New  Year Quiz</vt:lpstr>
      <vt:lpstr>1. Where did the animals have their race?</vt:lpstr>
      <vt:lpstr>2. Why did the Emperor decide to have a race?</vt:lpstr>
      <vt:lpstr>PowerPoint Presentation</vt:lpstr>
      <vt:lpstr>4. Which three animals made a raft together?</vt:lpstr>
      <vt:lpstr>5. Which animal hopped across the river?</vt:lpstr>
      <vt:lpstr>6. Which animal did not get a place in the race?</vt:lpstr>
      <vt:lpstr>7. Which animal did the snake wrap them self around?</vt:lpstr>
      <vt:lpstr>8. Which animal is the 2018 Zodiac?</vt:lpstr>
      <vt:lpstr>PowerPoint Presentation</vt:lpstr>
      <vt:lpstr>10. What was the monster called who came down from their cave once a year?</vt:lpstr>
      <vt:lpstr>11. What colour do houses get painted at Chinese New Year?</vt:lpstr>
      <vt:lpstr>PowerPoint Presentation</vt:lpstr>
      <vt:lpstr>PowerPoint Presentation</vt:lpstr>
      <vt:lpstr>Well done  and  Happy New  year!</vt:lpstr>
    </vt:vector>
  </TitlesOfParts>
  <Company>Durham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New Year Quiz</dc:title>
  <dc:creator>DOWLER E.V.</dc:creator>
  <cp:lastModifiedBy>ELLWOOD, DAVID</cp:lastModifiedBy>
  <cp:revision>69</cp:revision>
  <dcterms:created xsi:type="dcterms:W3CDTF">2017-08-14T10:59:28Z</dcterms:created>
  <dcterms:modified xsi:type="dcterms:W3CDTF">2017-08-23T15:43:14Z</dcterms:modified>
</cp:coreProperties>
</file>