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1" r:id="rId5"/>
  </p:sldMasterIdLst>
  <p:notesMasterIdLst>
    <p:notesMasterId r:id="rId22"/>
  </p:notesMasterIdLst>
  <p:handoutMasterIdLst>
    <p:handoutMasterId r:id="rId23"/>
  </p:handoutMasterIdLst>
  <p:sldIdLst>
    <p:sldId id="265" r:id="rId6"/>
    <p:sldId id="282" r:id="rId7"/>
    <p:sldId id="281" r:id="rId8"/>
    <p:sldId id="288" r:id="rId9"/>
    <p:sldId id="283" r:id="rId10"/>
    <p:sldId id="285" r:id="rId11"/>
    <p:sldId id="311" r:id="rId12"/>
    <p:sldId id="312" r:id="rId13"/>
    <p:sldId id="313" r:id="rId14"/>
    <p:sldId id="299" r:id="rId15"/>
    <p:sldId id="293" r:id="rId16"/>
    <p:sldId id="292" r:id="rId17"/>
    <p:sldId id="291" r:id="rId18"/>
    <p:sldId id="302" r:id="rId19"/>
    <p:sldId id="300" r:id="rId20"/>
    <p:sldId id="28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AAA7"/>
    <a:srgbClr val="002A41"/>
    <a:srgbClr val="68246D"/>
    <a:srgbClr val="AF0822"/>
    <a:srgbClr val="FFCE2D"/>
    <a:srgbClr val="9F9B4F"/>
    <a:srgbClr val="109DEC"/>
    <a:srgbClr val="54135A"/>
    <a:srgbClr val="FFCC00"/>
    <a:srgbClr val="A1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F56C35-3D79-4617-9993-28AF33773EDF}" type="doc">
      <dgm:prSet loTypeId="urn:microsoft.com/office/officeart/2005/8/layout/chevron1" loCatId="process" qsTypeId="urn:microsoft.com/office/officeart/2005/8/quickstyle/simple1" qsCatId="simple" csTypeId="urn:microsoft.com/office/officeart/2005/8/colors/accent2_2" csCatId="accent2" phldr="1"/>
      <dgm:spPr/>
    </dgm:pt>
    <dgm:pt modelId="{F20BE45D-AE4C-4FC9-976D-1D9B22DB0A13}">
      <dgm:prSet phldrT="[Text]"/>
      <dgm:spPr/>
      <dgm:t>
        <a:bodyPr/>
        <a:lstStyle/>
        <a:p>
          <a:r>
            <a:rPr lang="en-US" dirty="0"/>
            <a:t>Michaelmas Term</a:t>
          </a:r>
        </a:p>
      </dgm:t>
    </dgm:pt>
    <dgm:pt modelId="{A1A4DEA8-1836-4C82-94D6-137DB5A32743}" type="parTrans" cxnId="{66FCDAB6-D24E-42DD-86B1-4FD9E7183ED0}">
      <dgm:prSet/>
      <dgm:spPr/>
      <dgm:t>
        <a:bodyPr/>
        <a:lstStyle/>
        <a:p>
          <a:endParaRPr lang="en-US"/>
        </a:p>
      </dgm:t>
    </dgm:pt>
    <dgm:pt modelId="{B31B09B5-586B-4773-83E7-02B0AA0CFECF}" type="sibTrans" cxnId="{66FCDAB6-D24E-42DD-86B1-4FD9E7183ED0}">
      <dgm:prSet/>
      <dgm:spPr/>
      <dgm:t>
        <a:bodyPr/>
        <a:lstStyle/>
        <a:p>
          <a:endParaRPr lang="en-US"/>
        </a:p>
      </dgm:t>
    </dgm:pt>
    <dgm:pt modelId="{AA694B14-357F-4F65-8CC7-4EBB876D33BA}">
      <dgm:prSet phldrT="[Text]"/>
      <dgm:spPr/>
      <dgm:t>
        <a:bodyPr/>
        <a:lstStyle/>
        <a:p>
          <a:r>
            <a:rPr lang="en-US" dirty="0"/>
            <a:t>Epiphany &amp; Easter Terms</a:t>
          </a:r>
        </a:p>
      </dgm:t>
    </dgm:pt>
    <dgm:pt modelId="{331DD25B-F028-4982-B8B9-1825FBABD5F1}" type="parTrans" cxnId="{D5FFD9ED-7ED1-4034-BCA8-69093A48775E}">
      <dgm:prSet/>
      <dgm:spPr/>
      <dgm:t>
        <a:bodyPr/>
        <a:lstStyle/>
        <a:p>
          <a:endParaRPr lang="en-US"/>
        </a:p>
      </dgm:t>
    </dgm:pt>
    <dgm:pt modelId="{B529D802-CF59-435C-B2D1-B4AEDC3BDE36}" type="sibTrans" cxnId="{D5FFD9ED-7ED1-4034-BCA8-69093A48775E}">
      <dgm:prSet/>
      <dgm:spPr/>
      <dgm:t>
        <a:bodyPr/>
        <a:lstStyle/>
        <a:p>
          <a:endParaRPr lang="en-US"/>
        </a:p>
      </dgm:t>
    </dgm:pt>
    <dgm:pt modelId="{F42492C9-E5AE-4BD8-9A64-456541A21C46}">
      <dgm:prSet phldrT="[Text]"/>
      <dgm:spPr/>
      <dgm:t>
        <a:bodyPr/>
        <a:lstStyle/>
        <a:p>
          <a:r>
            <a:rPr lang="en-US" dirty="0"/>
            <a:t>Summer</a:t>
          </a:r>
        </a:p>
      </dgm:t>
    </dgm:pt>
    <dgm:pt modelId="{79D026F7-01CF-40B8-B204-01EB14586C86}" type="parTrans" cxnId="{3EC6EE7D-AE27-4E9E-94BA-77DAC14B670C}">
      <dgm:prSet/>
      <dgm:spPr/>
      <dgm:t>
        <a:bodyPr/>
        <a:lstStyle/>
        <a:p>
          <a:endParaRPr lang="en-US"/>
        </a:p>
      </dgm:t>
    </dgm:pt>
    <dgm:pt modelId="{D87996EA-F164-4414-B3B3-4EEEB43B3492}" type="sibTrans" cxnId="{3EC6EE7D-AE27-4E9E-94BA-77DAC14B670C}">
      <dgm:prSet/>
      <dgm:spPr/>
      <dgm:t>
        <a:bodyPr/>
        <a:lstStyle/>
        <a:p>
          <a:endParaRPr lang="en-US"/>
        </a:p>
      </dgm:t>
    </dgm:pt>
    <dgm:pt modelId="{D497DD40-EB78-4A2B-B762-9142F2ABD540}" type="pres">
      <dgm:prSet presAssocID="{DCF56C35-3D79-4617-9993-28AF33773EDF}" presName="Name0" presStyleCnt="0">
        <dgm:presLayoutVars>
          <dgm:dir/>
          <dgm:animLvl val="lvl"/>
          <dgm:resizeHandles val="exact"/>
        </dgm:presLayoutVars>
      </dgm:prSet>
      <dgm:spPr/>
    </dgm:pt>
    <dgm:pt modelId="{C13BCCBB-C88C-48AA-9A34-85926CF07B8B}" type="pres">
      <dgm:prSet presAssocID="{F20BE45D-AE4C-4FC9-976D-1D9B22DB0A13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BD844DF5-98E7-49E9-83BF-E9F899D783A3}" type="pres">
      <dgm:prSet presAssocID="{B31B09B5-586B-4773-83E7-02B0AA0CFECF}" presName="parTxOnlySpace" presStyleCnt="0"/>
      <dgm:spPr/>
    </dgm:pt>
    <dgm:pt modelId="{55676B9B-698B-4F01-BAA8-0FD7D1ECA07D}" type="pres">
      <dgm:prSet presAssocID="{AA694B14-357F-4F65-8CC7-4EBB876D33BA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D9478A4D-6CF8-44E0-AFA8-BDB2F5D99F6F}" type="pres">
      <dgm:prSet presAssocID="{B529D802-CF59-435C-B2D1-B4AEDC3BDE36}" presName="parTxOnlySpace" presStyleCnt="0"/>
      <dgm:spPr/>
    </dgm:pt>
    <dgm:pt modelId="{2ADC3A25-4AFF-498A-840E-7890A97F1B21}" type="pres">
      <dgm:prSet presAssocID="{F42492C9-E5AE-4BD8-9A64-456541A21C4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13403A1E-E6A0-46AD-80AC-22819C5F0E2A}" type="presOf" srcId="{AA694B14-357F-4F65-8CC7-4EBB876D33BA}" destId="{55676B9B-698B-4F01-BAA8-0FD7D1ECA07D}" srcOrd="0" destOrd="0" presId="urn:microsoft.com/office/officeart/2005/8/layout/chevron1"/>
    <dgm:cxn modelId="{D5F4A029-75E9-4999-80DC-2CB41B4170E8}" type="presOf" srcId="{DCF56C35-3D79-4617-9993-28AF33773EDF}" destId="{D497DD40-EB78-4A2B-B762-9142F2ABD540}" srcOrd="0" destOrd="0" presId="urn:microsoft.com/office/officeart/2005/8/layout/chevron1"/>
    <dgm:cxn modelId="{BD834C57-ED24-4576-8900-34B5C0E8A7E3}" type="presOf" srcId="{F20BE45D-AE4C-4FC9-976D-1D9B22DB0A13}" destId="{C13BCCBB-C88C-48AA-9A34-85926CF07B8B}" srcOrd="0" destOrd="0" presId="urn:microsoft.com/office/officeart/2005/8/layout/chevron1"/>
    <dgm:cxn modelId="{3EC6EE7D-AE27-4E9E-94BA-77DAC14B670C}" srcId="{DCF56C35-3D79-4617-9993-28AF33773EDF}" destId="{F42492C9-E5AE-4BD8-9A64-456541A21C46}" srcOrd="2" destOrd="0" parTransId="{79D026F7-01CF-40B8-B204-01EB14586C86}" sibTransId="{D87996EA-F164-4414-B3B3-4EEEB43B3492}"/>
    <dgm:cxn modelId="{B3DC99B3-6437-46E0-A302-DC7E192FEF7D}" type="presOf" srcId="{F42492C9-E5AE-4BD8-9A64-456541A21C46}" destId="{2ADC3A25-4AFF-498A-840E-7890A97F1B21}" srcOrd="0" destOrd="0" presId="urn:microsoft.com/office/officeart/2005/8/layout/chevron1"/>
    <dgm:cxn modelId="{66FCDAB6-D24E-42DD-86B1-4FD9E7183ED0}" srcId="{DCF56C35-3D79-4617-9993-28AF33773EDF}" destId="{F20BE45D-AE4C-4FC9-976D-1D9B22DB0A13}" srcOrd="0" destOrd="0" parTransId="{A1A4DEA8-1836-4C82-94D6-137DB5A32743}" sibTransId="{B31B09B5-586B-4773-83E7-02B0AA0CFECF}"/>
    <dgm:cxn modelId="{D5FFD9ED-7ED1-4034-BCA8-69093A48775E}" srcId="{DCF56C35-3D79-4617-9993-28AF33773EDF}" destId="{AA694B14-357F-4F65-8CC7-4EBB876D33BA}" srcOrd="1" destOrd="0" parTransId="{331DD25B-F028-4982-B8B9-1825FBABD5F1}" sibTransId="{B529D802-CF59-435C-B2D1-B4AEDC3BDE36}"/>
    <dgm:cxn modelId="{F231A928-EB63-49C4-8DE5-527F4A9D2CD8}" type="presParOf" srcId="{D497DD40-EB78-4A2B-B762-9142F2ABD540}" destId="{C13BCCBB-C88C-48AA-9A34-85926CF07B8B}" srcOrd="0" destOrd="0" presId="urn:microsoft.com/office/officeart/2005/8/layout/chevron1"/>
    <dgm:cxn modelId="{B55F22F8-4F4E-4C24-92A5-0D8875AE3F13}" type="presParOf" srcId="{D497DD40-EB78-4A2B-B762-9142F2ABD540}" destId="{BD844DF5-98E7-49E9-83BF-E9F899D783A3}" srcOrd="1" destOrd="0" presId="urn:microsoft.com/office/officeart/2005/8/layout/chevron1"/>
    <dgm:cxn modelId="{7EB79B30-7DF8-460C-8CFE-187795FCDAC4}" type="presParOf" srcId="{D497DD40-EB78-4A2B-B762-9142F2ABD540}" destId="{55676B9B-698B-4F01-BAA8-0FD7D1ECA07D}" srcOrd="2" destOrd="0" presId="urn:microsoft.com/office/officeart/2005/8/layout/chevron1"/>
    <dgm:cxn modelId="{FA49B258-5041-4261-A201-93E10D7C2CFD}" type="presParOf" srcId="{D497DD40-EB78-4A2B-B762-9142F2ABD540}" destId="{D9478A4D-6CF8-44E0-AFA8-BDB2F5D99F6F}" srcOrd="3" destOrd="0" presId="urn:microsoft.com/office/officeart/2005/8/layout/chevron1"/>
    <dgm:cxn modelId="{F1A286AE-604D-4F81-9795-332A81A99CCC}" type="presParOf" srcId="{D497DD40-EB78-4A2B-B762-9142F2ABD540}" destId="{2ADC3A25-4AFF-498A-840E-7890A97F1B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A1E2FF-D049-421C-B91B-1B99516C5D5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DE960EB-9911-4C63-B3D7-4FAF9CF6A97C}">
      <dgm:prSet/>
      <dgm:spPr>
        <a:xfrm>
          <a:off x="0" y="0"/>
          <a:ext cx="1862417" cy="811852"/>
        </a:xfrm>
      </dgm:spPr>
      <dgm:t>
        <a:bodyPr/>
        <a:lstStyle/>
        <a:p>
          <a:pPr>
            <a:lnSpc>
              <a:spcPct val="100000"/>
            </a:lnSpc>
          </a:pPr>
          <a:r>
            <a:rPr lang="en-US" cap="all" dirty="0">
              <a:latin typeface="Calisto MT" panose="02040603050505030304"/>
              <a:ea typeface="+mn-ea"/>
              <a:cs typeface="+mn-cs"/>
            </a:rPr>
            <a:t>Lectures F2F and recorded on </a:t>
          </a:r>
          <a:r>
            <a:rPr lang="en-US" cap="all" dirty="0" err="1">
              <a:latin typeface="Calisto MT" panose="02040603050505030304"/>
              <a:ea typeface="+mn-ea"/>
              <a:cs typeface="+mn-cs"/>
            </a:rPr>
            <a:t>ENcore</a:t>
          </a:r>
          <a:endParaRPr lang="en-US" cap="all" dirty="0">
            <a:latin typeface="Calisto MT" panose="02040603050505030304"/>
            <a:ea typeface="+mn-ea"/>
            <a:cs typeface="+mn-cs"/>
          </a:endParaRPr>
        </a:p>
      </dgm:t>
    </dgm:pt>
    <dgm:pt modelId="{D0883440-A19F-467D-9600-4A563DB4744E}" type="parTrans" cxnId="{EF0F26D6-67C7-43B2-B8EB-319036358CCC}">
      <dgm:prSet/>
      <dgm:spPr/>
      <dgm:t>
        <a:bodyPr/>
        <a:lstStyle/>
        <a:p>
          <a:endParaRPr lang="en-US"/>
        </a:p>
      </dgm:t>
    </dgm:pt>
    <dgm:pt modelId="{9762DE4A-C61E-4EBF-8824-E427C97F4571}" type="sibTrans" cxnId="{EF0F26D6-67C7-43B2-B8EB-319036358CCC}">
      <dgm:prSet/>
      <dgm:spPr/>
      <dgm:t>
        <a:bodyPr/>
        <a:lstStyle/>
        <a:p>
          <a:endParaRPr lang="en-US"/>
        </a:p>
      </dgm:t>
    </dgm:pt>
    <dgm:pt modelId="{8BC129AB-0EA8-4ABB-A8B6-1057AA471DA1}">
      <dgm:prSet/>
      <dgm:spPr>
        <a:xfrm>
          <a:off x="0" y="811852"/>
          <a:ext cx="1862417" cy="811852"/>
        </a:xfrm>
      </dgm:spPr>
      <dgm:t>
        <a:bodyPr/>
        <a:lstStyle/>
        <a:p>
          <a:pPr>
            <a:lnSpc>
              <a:spcPct val="100000"/>
            </a:lnSpc>
          </a:pPr>
          <a:r>
            <a:rPr lang="en-US" cap="all">
              <a:latin typeface="Calisto MT" panose="02040603050505030304"/>
              <a:ea typeface="+mn-ea"/>
              <a:cs typeface="+mn-cs"/>
            </a:rPr>
            <a:t>Seminars</a:t>
          </a:r>
        </a:p>
      </dgm:t>
    </dgm:pt>
    <dgm:pt modelId="{50FB60AF-5746-410E-A46F-7F5FC5D14AE9}" type="parTrans" cxnId="{77AAC3B4-8A86-47F6-9582-648F1F05F542}">
      <dgm:prSet/>
      <dgm:spPr/>
      <dgm:t>
        <a:bodyPr/>
        <a:lstStyle/>
        <a:p>
          <a:endParaRPr lang="en-US"/>
        </a:p>
      </dgm:t>
    </dgm:pt>
    <dgm:pt modelId="{544BA136-0074-46F4-A75A-73FB449E519B}" type="sibTrans" cxnId="{77AAC3B4-8A86-47F6-9582-648F1F05F542}">
      <dgm:prSet/>
      <dgm:spPr/>
      <dgm:t>
        <a:bodyPr/>
        <a:lstStyle/>
        <a:p>
          <a:endParaRPr lang="en-US"/>
        </a:p>
      </dgm:t>
    </dgm:pt>
    <dgm:pt modelId="{8A94CA5B-ED0B-4DD7-B96E-53507B7E7391}">
      <dgm:prSet/>
      <dgm:spPr>
        <a:xfrm>
          <a:off x="0" y="2435556"/>
          <a:ext cx="1862417" cy="811852"/>
        </a:xfrm>
      </dgm:spPr>
      <dgm:t>
        <a:bodyPr/>
        <a:lstStyle/>
        <a:p>
          <a:pPr>
            <a:lnSpc>
              <a:spcPct val="100000"/>
            </a:lnSpc>
          </a:pPr>
          <a:r>
            <a:rPr lang="en-US" cap="all">
              <a:latin typeface="Calisto MT" panose="02040603050505030304"/>
              <a:ea typeface="+mn-ea"/>
              <a:cs typeface="+mn-cs"/>
            </a:rPr>
            <a:t>Formative and summative assessments</a:t>
          </a:r>
        </a:p>
      </dgm:t>
    </dgm:pt>
    <dgm:pt modelId="{29D231FE-CDE9-43BB-B8C4-0F65C9609B77}" type="parTrans" cxnId="{829691B9-3391-4B42-8D38-7AC54B1631EF}">
      <dgm:prSet/>
      <dgm:spPr/>
      <dgm:t>
        <a:bodyPr/>
        <a:lstStyle/>
        <a:p>
          <a:endParaRPr lang="en-US"/>
        </a:p>
      </dgm:t>
    </dgm:pt>
    <dgm:pt modelId="{C6676354-3ECB-4A70-8AAD-B37D96D74F40}" type="sibTrans" cxnId="{829691B9-3391-4B42-8D38-7AC54B1631EF}">
      <dgm:prSet/>
      <dgm:spPr/>
      <dgm:t>
        <a:bodyPr/>
        <a:lstStyle/>
        <a:p>
          <a:endParaRPr lang="en-US"/>
        </a:p>
      </dgm:t>
    </dgm:pt>
    <dgm:pt modelId="{C5E1B6FD-277A-435C-930A-CF003B0C26A0}" type="pres">
      <dgm:prSet presAssocID="{57A1E2FF-D049-421C-B91B-1B99516C5D53}" presName="root" presStyleCnt="0">
        <dgm:presLayoutVars>
          <dgm:dir/>
          <dgm:resizeHandles val="exact"/>
        </dgm:presLayoutVars>
      </dgm:prSet>
      <dgm:spPr/>
    </dgm:pt>
    <dgm:pt modelId="{48030F1D-3D0B-4900-8E46-BF24DCCA3362}" type="pres">
      <dgm:prSet presAssocID="{DDE960EB-9911-4C63-B3D7-4FAF9CF6A97C}" presName="compNode" presStyleCnt="0"/>
      <dgm:spPr/>
    </dgm:pt>
    <dgm:pt modelId="{B90AEAB4-3E48-46FA-B2AD-A682ADF52C3F}" type="pres">
      <dgm:prSet presAssocID="{DDE960EB-9911-4C63-B3D7-4FAF9CF6A97C}" presName="bgRect" presStyleLbl="bgShp" presStyleIdx="0" presStyleCnt="3"/>
      <dgm:spPr/>
    </dgm:pt>
    <dgm:pt modelId="{5685F1A8-9486-4B46-855A-7AD69C98A216}" type="pres">
      <dgm:prSet presAssocID="{DDE960EB-9911-4C63-B3D7-4FAF9CF6A97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D8A4083E-D239-4204-A89C-1556D946255A}" type="pres">
      <dgm:prSet presAssocID="{DDE960EB-9911-4C63-B3D7-4FAF9CF6A97C}" presName="spaceRect" presStyleCnt="0"/>
      <dgm:spPr/>
    </dgm:pt>
    <dgm:pt modelId="{48B1A90C-4B0D-4C5B-ABE6-8B74764CDCD1}" type="pres">
      <dgm:prSet presAssocID="{DDE960EB-9911-4C63-B3D7-4FAF9CF6A97C}" presName="parTx" presStyleLbl="revTx" presStyleIdx="0" presStyleCnt="3">
        <dgm:presLayoutVars>
          <dgm:chMax val="0"/>
          <dgm:chPref val="0"/>
        </dgm:presLayoutVars>
      </dgm:prSet>
      <dgm:spPr/>
    </dgm:pt>
    <dgm:pt modelId="{45F57966-E9FC-4464-89F3-42F9C8A4972F}" type="pres">
      <dgm:prSet presAssocID="{9762DE4A-C61E-4EBF-8824-E427C97F4571}" presName="sibTrans" presStyleCnt="0"/>
      <dgm:spPr/>
    </dgm:pt>
    <dgm:pt modelId="{04B25659-CED6-401A-B2E0-842C92DC1EC4}" type="pres">
      <dgm:prSet presAssocID="{8BC129AB-0EA8-4ABB-A8B6-1057AA471DA1}" presName="compNode" presStyleCnt="0"/>
      <dgm:spPr/>
    </dgm:pt>
    <dgm:pt modelId="{A1CFAE31-F231-4185-AAC1-A8BCA42D8F61}" type="pres">
      <dgm:prSet presAssocID="{8BC129AB-0EA8-4ABB-A8B6-1057AA471DA1}" presName="bgRect" presStyleLbl="bgShp" presStyleIdx="1" presStyleCnt="3"/>
      <dgm:spPr/>
    </dgm:pt>
    <dgm:pt modelId="{DFC619C1-C540-47C1-8268-0AA000947157}" type="pres">
      <dgm:prSet presAssocID="{8BC129AB-0EA8-4ABB-A8B6-1057AA471DA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ecturer"/>
        </a:ext>
      </dgm:extLst>
    </dgm:pt>
    <dgm:pt modelId="{528D2616-1DF8-4521-AE7D-034B05EE3B24}" type="pres">
      <dgm:prSet presAssocID="{8BC129AB-0EA8-4ABB-A8B6-1057AA471DA1}" presName="spaceRect" presStyleCnt="0"/>
      <dgm:spPr/>
    </dgm:pt>
    <dgm:pt modelId="{FD5BE36B-7268-4FA5-8A7C-3D8216D59802}" type="pres">
      <dgm:prSet presAssocID="{8BC129AB-0EA8-4ABB-A8B6-1057AA471DA1}" presName="parTx" presStyleLbl="revTx" presStyleIdx="1" presStyleCnt="3">
        <dgm:presLayoutVars>
          <dgm:chMax val="0"/>
          <dgm:chPref val="0"/>
        </dgm:presLayoutVars>
      </dgm:prSet>
      <dgm:spPr/>
    </dgm:pt>
    <dgm:pt modelId="{A24FCE34-775D-4A2C-9D0F-E07FC153754A}" type="pres">
      <dgm:prSet presAssocID="{544BA136-0074-46F4-A75A-73FB449E519B}" presName="sibTrans" presStyleCnt="0"/>
      <dgm:spPr/>
    </dgm:pt>
    <dgm:pt modelId="{E710DADA-6AEB-4D93-A5DE-84B672FB27F3}" type="pres">
      <dgm:prSet presAssocID="{8A94CA5B-ED0B-4DD7-B96E-53507B7E7391}" presName="compNode" presStyleCnt="0"/>
      <dgm:spPr/>
    </dgm:pt>
    <dgm:pt modelId="{FFA19B9B-A336-48ED-9EA8-9F9CDF2A6987}" type="pres">
      <dgm:prSet presAssocID="{8A94CA5B-ED0B-4DD7-B96E-53507B7E7391}" presName="bgRect" presStyleLbl="bgShp" presStyleIdx="2" presStyleCnt="3"/>
      <dgm:spPr/>
    </dgm:pt>
    <dgm:pt modelId="{D1E9826F-5475-41F3-BD0C-53413FB6634B}" type="pres">
      <dgm:prSet presAssocID="{8A94CA5B-ED0B-4DD7-B96E-53507B7E739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9F5287AE-88D2-4C3C-91BA-962A1A106E7F}" type="pres">
      <dgm:prSet presAssocID="{8A94CA5B-ED0B-4DD7-B96E-53507B7E7391}" presName="spaceRect" presStyleCnt="0"/>
      <dgm:spPr/>
    </dgm:pt>
    <dgm:pt modelId="{2DE54C23-D24A-498C-9A0F-BEA8CCE48F7D}" type="pres">
      <dgm:prSet presAssocID="{8A94CA5B-ED0B-4DD7-B96E-53507B7E739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0C7338-FD90-49A1-AD76-CB49CD5906F9}" type="presOf" srcId="{DDE960EB-9911-4C63-B3D7-4FAF9CF6A97C}" destId="{48B1A90C-4B0D-4C5B-ABE6-8B74764CDCD1}" srcOrd="0" destOrd="0" presId="urn:microsoft.com/office/officeart/2018/2/layout/IconVerticalSolidList"/>
    <dgm:cxn modelId="{65DC263D-AA0A-490C-9AB0-D013B3961FE9}" type="presOf" srcId="{8A94CA5B-ED0B-4DD7-B96E-53507B7E7391}" destId="{2DE54C23-D24A-498C-9A0F-BEA8CCE48F7D}" srcOrd="0" destOrd="0" presId="urn:microsoft.com/office/officeart/2018/2/layout/IconVerticalSolidList"/>
    <dgm:cxn modelId="{79DD30AD-B698-4AE3-BA05-280366288BD5}" type="presOf" srcId="{57A1E2FF-D049-421C-B91B-1B99516C5D53}" destId="{C5E1B6FD-277A-435C-930A-CF003B0C26A0}" srcOrd="0" destOrd="0" presId="urn:microsoft.com/office/officeart/2018/2/layout/IconVerticalSolidList"/>
    <dgm:cxn modelId="{77AAC3B4-8A86-47F6-9582-648F1F05F542}" srcId="{57A1E2FF-D049-421C-B91B-1B99516C5D53}" destId="{8BC129AB-0EA8-4ABB-A8B6-1057AA471DA1}" srcOrd="1" destOrd="0" parTransId="{50FB60AF-5746-410E-A46F-7F5FC5D14AE9}" sibTransId="{544BA136-0074-46F4-A75A-73FB449E519B}"/>
    <dgm:cxn modelId="{829691B9-3391-4B42-8D38-7AC54B1631EF}" srcId="{57A1E2FF-D049-421C-B91B-1B99516C5D53}" destId="{8A94CA5B-ED0B-4DD7-B96E-53507B7E7391}" srcOrd="2" destOrd="0" parTransId="{29D231FE-CDE9-43BB-B8C4-0F65C9609B77}" sibTransId="{C6676354-3ECB-4A70-8AAD-B37D96D74F40}"/>
    <dgm:cxn modelId="{EF0F26D6-67C7-43B2-B8EB-319036358CCC}" srcId="{57A1E2FF-D049-421C-B91B-1B99516C5D53}" destId="{DDE960EB-9911-4C63-B3D7-4FAF9CF6A97C}" srcOrd="0" destOrd="0" parTransId="{D0883440-A19F-467D-9600-4A563DB4744E}" sibTransId="{9762DE4A-C61E-4EBF-8824-E427C97F4571}"/>
    <dgm:cxn modelId="{123359DD-B16D-4AE6-9BEE-AF9061E2EC10}" type="presOf" srcId="{8BC129AB-0EA8-4ABB-A8B6-1057AA471DA1}" destId="{FD5BE36B-7268-4FA5-8A7C-3D8216D59802}" srcOrd="0" destOrd="0" presId="urn:microsoft.com/office/officeart/2018/2/layout/IconVerticalSolidList"/>
    <dgm:cxn modelId="{5983F44A-F5A5-42D0-8815-E42F3FE6985F}" type="presParOf" srcId="{C5E1B6FD-277A-435C-930A-CF003B0C26A0}" destId="{48030F1D-3D0B-4900-8E46-BF24DCCA3362}" srcOrd="0" destOrd="0" presId="urn:microsoft.com/office/officeart/2018/2/layout/IconVerticalSolidList"/>
    <dgm:cxn modelId="{65D9EA34-1280-475D-A21F-885B7E18B645}" type="presParOf" srcId="{48030F1D-3D0B-4900-8E46-BF24DCCA3362}" destId="{B90AEAB4-3E48-46FA-B2AD-A682ADF52C3F}" srcOrd="0" destOrd="0" presId="urn:microsoft.com/office/officeart/2018/2/layout/IconVerticalSolidList"/>
    <dgm:cxn modelId="{8F6E62E2-6AE0-4491-B928-5023E597695D}" type="presParOf" srcId="{48030F1D-3D0B-4900-8E46-BF24DCCA3362}" destId="{5685F1A8-9486-4B46-855A-7AD69C98A216}" srcOrd="1" destOrd="0" presId="urn:microsoft.com/office/officeart/2018/2/layout/IconVerticalSolidList"/>
    <dgm:cxn modelId="{2D2FC4F3-43C5-4FF8-A699-CF9DBE50826B}" type="presParOf" srcId="{48030F1D-3D0B-4900-8E46-BF24DCCA3362}" destId="{D8A4083E-D239-4204-A89C-1556D946255A}" srcOrd="2" destOrd="0" presId="urn:microsoft.com/office/officeart/2018/2/layout/IconVerticalSolidList"/>
    <dgm:cxn modelId="{D76B7461-CE0F-48A1-9D22-3FC60915BF1D}" type="presParOf" srcId="{48030F1D-3D0B-4900-8E46-BF24DCCA3362}" destId="{48B1A90C-4B0D-4C5B-ABE6-8B74764CDCD1}" srcOrd="3" destOrd="0" presId="urn:microsoft.com/office/officeart/2018/2/layout/IconVerticalSolidList"/>
    <dgm:cxn modelId="{6CAFDEEF-A9D2-44C9-B249-5F3B3A1045B7}" type="presParOf" srcId="{C5E1B6FD-277A-435C-930A-CF003B0C26A0}" destId="{45F57966-E9FC-4464-89F3-42F9C8A4972F}" srcOrd="1" destOrd="0" presId="urn:microsoft.com/office/officeart/2018/2/layout/IconVerticalSolidList"/>
    <dgm:cxn modelId="{3B443736-6361-4D33-B3E7-74B6A8BB224E}" type="presParOf" srcId="{C5E1B6FD-277A-435C-930A-CF003B0C26A0}" destId="{04B25659-CED6-401A-B2E0-842C92DC1EC4}" srcOrd="2" destOrd="0" presId="urn:microsoft.com/office/officeart/2018/2/layout/IconVerticalSolidList"/>
    <dgm:cxn modelId="{355174C8-4362-43FC-A38C-6167EABC1FA2}" type="presParOf" srcId="{04B25659-CED6-401A-B2E0-842C92DC1EC4}" destId="{A1CFAE31-F231-4185-AAC1-A8BCA42D8F61}" srcOrd="0" destOrd="0" presId="urn:microsoft.com/office/officeart/2018/2/layout/IconVerticalSolidList"/>
    <dgm:cxn modelId="{8BF9E241-8AE1-428E-ABA6-A60433351355}" type="presParOf" srcId="{04B25659-CED6-401A-B2E0-842C92DC1EC4}" destId="{DFC619C1-C540-47C1-8268-0AA000947157}" srcOrd="1" destOrd="0" presId="urn:microsoft.com/office/officeart/2018/2/layout/IconVerticalSolidList"/>
    <dgm:cxn modelId="{81CB3722-C457-41FB-9ECC-2CC2BDE29BAC}" type="presParOf" srcId="{04B25659-CED6-401A-B2E0-842C92DC1EC4}" destId="{528D2616-1DF8-4521-AE7D-034B05EE3B24}" srcOrd="2" destOrd="0" presId="urn:microsoft.com/office/officeart/2018/2/layout/IconVerticalSolidList"/>
    <dgm:cxn modelId="{6995005D-7254-4157-BE61-BBD491828C11}" type="presParOf" srcId="{04B25659-CED6-401A-B2E0-842C92DC1EC4}" destId="{FD5BE36B-7268-4FA5-8A7C-3D8216D59802}" srcOrd="3" destOrd="0" presId="urn:microsoft.com/office/officeart/2018/2/layout/IconVerticalSolidList"/>
    <dgm:cxn modelId="{EF9E793E-5838-410E-8995-CA6D60BF5F96}" type="presParOf" srcId="{C5E1B6FD-277A-435C-930A-CF003B0C26A0}" destId="{A24FCE34-775D-4A2C-9D0F-E07FC153754A}" srcOrd="3" destOrd="0" presId="urn:microsoft.com/office/officeart/2018/2/layout/IconVerticalSolidList"/>
    <dgm:cxn modelId="{AF9C83E0-4BA4-499D-9207-18BB02465E31}" type="presParOf" srcId="{C5E1B6FD-277A-435C-930A-CF003B0C26A0}" destId="{E710DADA-6AEB-4D93-A5DE-84B672FB27F3}" srcOrd="4" destOrd="0" presId="urn:microsoft.com/office/officeart/2018/2/layout/IconVerticalSolidList"/>
    <dgm:cxn modelId="{FD582320-A607-487B-8A2C-90B4C8955B44}" type="presParOf" srcId="{E710DADA-6AEB-4D93-A5DE-84B672FB27F3}" destId="{FFA19B9B-A336-48ED-9EA8-9F9CDF2A6987}" srcOrd="0" destOrd="0" presId="urn:microsoft.com/office/officeart/2018/2/layout/IconVerticalSolidList"/>
    <dgm:cxn modelId="{1ECA0F91-B140-4A23-897C-61C54F8247E8}" type="presParOf" srcId="{E710DADA-6AEB-4D93-A5DE-84B672FB27F3}" destId="{D1E9826F-5475-41F3-BD0C-53413FB6634B}" srcOrd="1" destOrd="0" presId="urn:microsoft.com/office/officeart/2018/2/layout/IconVerticalSolidList"/>
    <dgm:cxn modelId="{544044DB-82AF-4F82-B5C0-303189B7516E}" type="presParOf" srcId="{E710DADA-6AEB-4D93-A5DE-84B672FB27F3}" destId="{9F5287AE-88D2-4C3C-91BA-962A1A106E7F}" srcOrd="2" destOrd="0" presId="urn:microsoft.com/office/officeart/2018/2/layout/IconVerticalSolidList"/>
    <dgm:cxn modelId="{0D88DFFD-289A-4A80-8604-0BCF96BA8626}" type="presParOf" srcId="{E710DADA-6AEB-4D93-A5DE-84B672FB27F3}" destId="{2DE54C23-D24A-498C-9A0F-BEA8CCE48F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BCCBB-C88C-48AA-9A34-85926CF07B8B}">
      <dsp:nvSpPr>
        <dsp:cNvPr id="0" name=""/>
        <dsp:cNvSpPr/>
      </dsp:nvSpPr>
      <dsp:spPr>
        <a:xfrm>
          <a:off x="1885" y="0"/>
          <a:ext cx="2297352" cy="658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Michaelmas Term</a:t>
          </a:r>
        </a:p>
      </dsp:txBody>
      <dsp:txXfrm>
        <a:off x="330930" y="0"/>
        <a:ext cx="1639263" cy="658089"/>
      </dsp:txXfrm>
    </dsp:sp>
    <dsp:sp modelId="{55676B9B-698B-4F01-BAA8-0FD7D1ECA07D}">
      <dsp:nvSpPr>
        <dsp:cNvPr id="0" name=""/>
        <dsp:cNvSpPr/>
      </dsp:nvSpPr>
      <dsp:spPr>
        <a:xfrm>
          <a:off x="2069503" y="0"/>
          <a:ext cx="2297352" cy="658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Epiphany &amp; Easter Terms</a:t>
          </a:r>
        </a:p>
      </dsp:txBody>
      <dsp:txXfrm>
        <a:off x="2398548" y="0"/>
        <a:ext cx="1639263" cy="658089"/>
      </dsp:txXfrm>
    </dsp:sp>
    <dsp:sp modelId="{2ADC3A25-4AFF-498A-840E-7890A97F1B21}">
      <dsp:nvSpPr>
        <dsp:cNvPr id="0" name=""/>
        <dsp:cNvSpPr/>
      </dsp:nvSpPr>
      <dsp:spPr>
        <a:xfrm>
          <a:off x="4137120" y="0"/>
          <a:ext cx="2297352" cy="65808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Summer</a:t>
          </a:r>
        </a:p>
      </dsp:txBody>
      <dsp:txXfrm>
        <a:off x="4466165" y="0"/>
        <a:ext cx="1639263" cy="658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AEAB4-3E48-46FA-B2AD-A682ADF52C3F}">
      <dsp:nvSpPr>
        <dsp:cNvPr id="0" name=""/>
        <dsp:cNvSpPr/>
      </dsp:nvSpPr>
      <dsp:spPr>
        <a:xfrm>
          <a:off x="0" y="355"/>
          <a:ext cx="5702678" cy="832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85F1A8-9486-4B46-855A-7AD69C98A216}">
      <dsp:nvSpPr>
        <dsp:cNvPr id="0" name=""/>
        <dsp:cNvSpPr/>
      </dsp:nvSpPr>
      <dsp:spPr>
        <a:xfrm>
          <a:off x="251847" y="187680"/>
          <a:ext cx="457904" cy="457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B1A90C-4B0D-4C5B-ABE6-8B74764CDCD1}">
      <dsp:nvSpPr>
        <dsp:cNvPr id="0" name=""/>
        <dsp:cNvSpPr/>
      </dsp:nvSpPr>
      <dsp:spPr>
        <a:xfrm>
          <a:off x="961599" y="355"/>
          <a:ext cx="4741078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cap="all" dirty="0">
              <a:latin typeface="Calisto MT" panose="02040603050505030304"/>
              <a:ea typeface="+mn-ea"/>
              <a:cs typeface="+mn-cs"/>
            </a:rPr>
            <a:t>Lectures F2F and recorded on </a:t>
          </a:r>
          <a:r>
            <a:rPr lang="en-US" sz="2200" kern="1200" cap="all" dirty="0" err="1">
              <a:latin typeface="Calisto MT" panose="02040603050505030304"/>
              <a:ea typeface="+mn-ea"/>
              <a:cs typeface="+mn-cs"/>
            </a:rPr>
            <a:t>ENcore</a:t>
          </a:r>
          <a:endParaRPr lang="en-US" sz="2200" kern="1200" cap="all" dirty="0">
            <a:latin typeface="Calisto MT" panose="02040603050505030304"/>
            <a:ea typeface="+mn-ea"/>
            <a:cs typeface="+mn-cs"/>
          </a:endParaRPr>
        </a:p>
      </dsp:txBody>
      <dsp:txXfrm>
        <a:off x="961599" y="355"/>
        <a:ext cx="4741078" cy="832553"/>
      </dsp:txXfrm>
    </dsp:sp>
    <dsp:sp modelId="{A1CFAE31-F231-4185-AAC1-A8BCA42D8F61}">
      <dsp:nvSpPr>
        <dsp:cNvPr id="0" name=""/>
        <dsp:cNvSpPr/>
      </dsp:nvSpPr>
      <dsp:spPr>
        <a:xfrm>
          <a:off x="0" y="1041048"/>
          <a:ext cx="5702678" cy="832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C619C1-C540-47C1-8268-0AA000947157}">
      <dsp:nvSpPr>
        <dsp:cNvPr id="0" name=""/>
        <dsp:cNvSpPr/>
      </dsp:nvSpPr>
      <dsp:spPr>
        <a:xfrm>
          <a:off x="251847" y="1228372"/>
          <a:ext cx="457904" cy="4579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5BE36B-7268-4FA5-8A7C-3D8216D59802}">
      <dsp:nvSpPr>
        <dsp:cNvPr id="0" name=""/>
        <dsp:cNvSpPr/>
      </dsp:nvSpPr>
      <dsp:spPr>
        <a:xfrm>
          <a:off x="961599" y="1041048"/>
          <a:ext cx="4741078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cap="all">
              <a:latin typeface="Calisto MT" panose="02040603050505030304"/>
              <a:ea typeface="+mn-ea"/>
              <a:cs typeface="+mn-cs"/>
            </a:rPr>
            <a:t>Seminars</a:t>
          </a:r>
        </a:p>
      </dsp:txBody>
      <dsp:txXfrm>
        <a:off x="961599" y="1041048"/>
        <a:ext cx="4741078" cy="832553"/>
      </dsp:txXfrm>
    </dsp:sp>
    <dsp:sp modelId="{FFA19B9B-A336-48ED-9EA8-9F9CDF2A6987}">
      <dsp:nvSpPr>
        <dsp:cNvPr id="0" name=""/>
        <dsp:cNvSpPr/>
      </dsp:nvSpPr>
      <dsp:spPr>
        <a:xfrm>
          <a:off x="0" y="2081740"/>
          <a:ext cx="5702678" cy="832553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9826F-5475-41F3-BD0C-53413FB6634B}">
      <dsp:nvSpPr>
        <dsp:cNvPr id="0" name=""/>
        <dsp:cNvSpPr/>
      </dsp:nvSpPr>
      <dsp:spPr>
        <a:xfrm>
          <a:off x="251847" y="2269064"/>
          <a:ext cx="457904" cy="4579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54C23-D24A-498C-9A0F-BEA8CCE48F7D}">
      <dsp:nvSpPr>
        <dsp:cNvPr id="0" name=""/>
        <dsp:cNvSpPr/>
      </dsp:nvSpPr>
      <dsp:spPr>
        <a:xfrm>
          <a:off x="961599" y="2081740"/>
          <a:ext cx="4741078" cy="83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112" tIns="88112" rIns="88112" bIns="88112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cap="all">
              <a:latin typeface="Calisto MT" panose="02040603050505030304"/>
              <a:ea typeface="+mn-ea"/>
              <a:cs typeface="+mn-cs"/>
            </a:rPr>
            <a:t>Formative and summative assessments</a:t>
          </a:r>
        </a:p>
      </dsp:txBody>
      <dsp:txXfrm>
        <a:off x="961599" y="2081740"/>
        <a:ext cx="4741078" cy="832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ACD56-CA7D-3A42-9B42-9FD56464B91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38D3B8-2EC2-4F46-B8AF-ABD68D921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777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56D9AA-8983-43D9-A4A7-1834B2F830AA}" type="datetimeFigureOut">
              <a:rPr lang="en-GB" smtClean="0"/>
              <a:t>24/03/2025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AFD39F-788B-47E7-9BC0-0B53EEB994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7468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business/programmes/masters/masters-hub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urham.ac.uk/business/programmes/mba/full-time/your-durham-mba-full-time-hub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business/programmes/masters/masters-hub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urham.ac.uk/business/programmes/mba/full-time/your-durham-mba-full-time-hub/" TargetMode="Externa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business/programmes/masters/masters-hub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durham.ac.uk/business/programmes/mba/full-time/your-durham-mba-full-time-hub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07A40E-6729-7EF6-0AFC-9F531A471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76AFE-94CF-B8F7-A218-85AC27CB6F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A33BC5-E88C-E902-E9FA-DADD225E9A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https://www.durham.ac.uk/business/programmes/masters/masters-hub/</a:t>
            </a:r>
            <a:endParaRPr lang="en-US" dirty="0"/>
          </a:p>
          <a:p>
            <a:r>
              <a:rPr lang="en-US" dirty="0">
                <a:hlinkClick r:id="rId4"/>
              </a:rPr>
              <a:t>https://www.durham.ac.uk/business/programmes/mba/full-time/your-durham-mba-full-time-hub/</a:t>
            </a:r>
          </a:p>
          <a:p>
            <a:r>
              <a:rPr lang="en-US" dirty="0"/>
              <a:t>https://www.durham.ac.uk/business/programmes/mba/online-mba/your-durham-online-mba-hub/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9E4095-F6A8-968E-6B90-AC23496679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D39F-788B-47E7-9BC0-0B53EEB994B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4189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https://www.durham.ac.uk/business/programmes/masters/masters-hub/</a:t>
            </a:r>
            <a:endParaRPr lang="en-US" dirty="0"/>
          </a:p>
          <a:p>
            <a:r>
              <a:rPr lang="en-US" dirty="0">
                <a:hlinkClick r:id="rId4"/>
              </a:rPr>
              <a:t>https://www.durham.ac.uk/business/programmes/mba/full-time/your-durham-mba-full-time-hub/</a:t>
            </a:r>
          </a:p>
          <a:p>
            <a:r>
              <a:rPr lang="en-US" dirty="0"/>
              <a:t>https://www.durham.ac.uk/business/programmes/mba/online-mba/your-durham-online-mba-hub/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D39F-788B-47E7-9BC0-0B53EEB994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05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B50ACE-5912-1F18-2DEF-392B9F04E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4BCF8C-7985-BA4D-CF4D-DF309F4F3C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E644439-7DAB-041C-AB04-DB5897A8B9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https://www.durham.ac.uk/business/programmes/masters/masters-hub/</a:t>
            </a:r>
            <a:endParaRPr lang="en-US" dirty="0"/>
          </a:p>
          <a:p>
            <a:r>
              <a:rPr lang="en-US" dirty="0">
                <a:hlinkClick r:id="rId4"/>
              </a:rPr>
              <a:t>https://www.durham.ac.uk/business/programmes/mba/full-time/your-durham-mba-full-time-hub/</a:t>
            </a:r>
          </a:p>
          <a:p>
            <a:r>
              <a:rPr lang="en-US" dirty="0"/>
              <a:t>https://www.durham.ac.uk/business/programmes/mba/online-mba/your-durham-online-mba-hub/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FDA57-584A-F78E-A723-9E91471A22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AFD39F-788B-47E7-9BC0-0B53EEB994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2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urham Title Slide - Purpl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254162"/>
            <a:ext cx="3321422" cy="1102519"/>
          </a:xfrm>
        </p:spPr>
        <p:txBody>
          <a:bodyPr lIns="0" tIns="0" rIns="0" bIns="0" anchor="t">
            <a:noAutofit/>
          </a:bodyPr>
          <a:lstStyle>
            <a:lvl1pPr algn="l">
              <a:lnSpc>
                <a:spcPct val="85000"/>
              </a:lnSpc>
              <a:defRPr sz="2800" b="1">
                <a:solidFill>
                  <a:srgbClr val="002A4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320433"/>
            <a:ext cx="3321422" cy="1314450"/>
          </a:xfr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buNone/>
              <a:defRPr sz="2000">
                <a:solidFill>
                  <a:srgbClr val="002A4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95" y="221437"/>
            <a:ext cx="1681255" cy="864413"/>
          </a:xfrm>
          <a:prstGeom prst="rect">
            <a:avLst/>
          </a:prstGeom>
        </p:spPr>
      </p:pic>
      <p:pic>
        <p:nvPicPr>
          <p:cNvPr id="8" name="Picture 7" descr="Accreditation-Logo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829" y="8596052"/>
            <a:ext cx="1799950" cy="2898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697754" y="4351861"/>
            <a:ext cx="2722779" cy="391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38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346" y="1327743"/>
            <a:ext cx="3787423" cy="3084715"/>
          </a:xfrm>
          <a:prstGeom prst="rect">
            <a:avLst/>
          </a:prstGeom>
        </p:spPr>
      </p:pic>
      <p:pic>
        <p:nvPicPr>
          <p:cNvPr id="14" name="Picture 13" descr="Slate-V2-S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246" y="1327743"/>
            <a:ext cx="3787423" cy="30847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404" y="1376441"/>
            <a:ext cx="3657258" cy="408663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404" y="1785104"/>
            <a:ext cx="365725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1225" y="1376442"/>
            <a:ext cx="3671498" cy="408662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1225" y="1785104"/>
            <a:ext cx="3671498" cy="2558297"/>
          </a:xfrm>
        </p:spPr>
        <p:txBody>
          <a:bodyPr anchor="t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780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07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209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8" y="457200"/>
            <a:ext cx="2780167" cy="1366439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1726" y="457200"/>
            <a:ext cx="4808943" cy="38862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8" y="1823639"/>
            <a:ext cx="2780167" cy="251976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599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late-V2-S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7" y="457442"/>
            <a:ext cx="3428146" cy="39041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457442"/>
            <a:ext cx="3924676" cy="1372004"/>
          </a:xfrm>
        </p:spPr>
        <p:txBody>
          <a:bodyPr anchor="b">
            <a:no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976729" y="557992"/>
            <a:ext cx="3165375" cy="3684617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1829445"/>
            <a:ext cx="3924676" cy="2532101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34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late-V2-S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95" y="405064"/>
            <a:ext cx="7656010" cy="2875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3423941"/>
            <a:ext cx="7766495" cy="407604"/>
          </a:xfrm>
        </p:spPr>
        <p:txBody>
          <a:bodyPr anchor="b">
            <a:normAutofit/>
          </a:bodyPr>
          <a:lstStyle>
            <a:lvl1pPr algn="ctr">
              <a:defRPr sz="2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26217" y="521258"/>
            <a:ext cx="7285600" cy="2644253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831546"/>
            <a:ext cx="7765322" cy="511854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338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56328"/>
            <a:ext cx="7765322" cy="265075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1385"/>
            <a:ext cx="7765322" cy="112637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528307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244678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707525"/>
            <a:ext cx="6564224" cy="399562"/>
          </a:xfrm>
        </p:spPr>
        <p:txBody>
          <a:bodyPr anchor="t">
            <a:normAutofit/>
          </a:bodyPr>
          <a:lstStyle>
            <a:lvl1pPr marL="0" indent="0" algn="r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3228265"/>
            <a:ext cx="7765322" cy="11171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7459" y="65543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828359" y="219993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34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1595208"/>
            <a:ext cx="7765322" cy="1883876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0" y="3487917"/>
            <a:ext cx="7764149" cy="855483"/>
          </a:xfrm>
        </p:spPr>
        <p:txBody>
          <a:bodyPr anchor="t"/>
          <a:lstStyle>
            <a:lvl1pPr marL="0" indent="0" algn="ctr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3857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5033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76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4929" y="1414462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4929" y="1928812"/>
            <a:ext cx="2475738" cy="2414588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1558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9" name="Picture 8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196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9" y="1369534"/>
            <a:ext cx="2529046" cy="1375169"/>
          </a:xfrm>
          <a:prstGeom prst="rect">
            <a:avLst/>
          </a:prstGeom>
        </p:spPr>
      </p:pic>
      <p:pic>
        <p:nvPicPr>
          <p:cNvPr id="28" name="Picture 27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13" y="1369534"/>
            <a:ext cx="2529046" cy="1375169"/>
          </a:xfrm>
          <a:prstGeom prst="rect">
            <a:avLst/>
          </a:prstGeom>
        </p:spPr>
      </p:pic>
      <p:pic>
        <p:nvPicPr>
          <p:cNvPr id="29" name="Picture 28" descr="Slate-V2-S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15" y="1369534"/>
            <a:ext cx="2529046" cy="1375169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6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63577" y="1454188"/>
            <a:ext cx="2319276" cy="1202216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6" y="3360277"/>
            <a:ext cx="2475738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91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09307" y="1454321"/>
            <a:ext cx="2319276" cy="1206123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76" y="3360276"/>
            <a:ext cx="2476753" cy="983125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5023" y="2928079"/>
            <a:ext cx="2475738" cy="432197"/>
          </a:xfrm>
        </p:spPr>
        <p:txBody>
          <a:bodyPr anchor="b">
            <a:noAutofit/>
          </a:bodyPr>
          <a:lstStyle>
            <a:lvl1pPr marL="0" indent="0" algn="ctr">
              <a:buNone/>
              <a:defRPr sz="15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56774" y="1450824"/>
            <a:ext cx="2319276" cy="1205471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4929" y="3360275"/>
            <a:ext cx="2475738" cy="983126"/>
          </a:xfrm>
        </p:spPr>
        <p:txBody>
          <a:bodyPr anchor="t"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861863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821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7303" y="457200"/>
            <a:ext cx="1713365" cy="38862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7" y="457200"/>
            <a:ext cx="5937654" cy="38862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28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447013"/>
            <a:ext cx="7511474" cy="2353337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3257550"/>
            <a:ext cx="7511474" cy="1318995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464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7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799409"/>
            <a:ext cx="5438508" cy="344091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6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499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403649" y="1707616"/>
            <a:ext cx="6264275" cy="270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88386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7755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18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1" y="4672837"/>
            <a:ext cx="765505" cy="31760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621553" y="1224708"/>
            <a:ext cx="5702678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None/>
              <a:defRPr sz="13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600"/>
              </a:spcBef>
              <a:buClr>
                <a:srgbClr val="68246D"/>
              </a:buClr>
              <a:buFont typeface="Arial"/>
              <a:buChar char="•"/>
              <a:defRPr sz="13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600"/>
              </a:spcBef>
              <a:buFont typeface="Lucida Grande"/>
              <a:buChar char="–"/>
              <a:defRPr sz="13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14820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18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1" y="4672837"/>
            <a:ext cx="765505" cy="317603"/>
          </a:xfrm>
          <a:prstGeom prst="rect">
            <a:avLst/>
          </a:prstGeom>
        </p:spPr>
      </p:pic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4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None/>
              <a:defRPr sz="13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600"/>
              </a:spcBef>
              <a:buClr>
                <a:srgbClr val="68246D"/>
              </a:buClr>
              <a:buFont typeface="Arial"/>
              <a:buChar char="•"/>
              <a:defRPr sz="13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600"/>
              </a:spcBef>
              <a:buFont typeface="Lucida Grande"/>
              <a:buChar char="–"/>
              <a:defRPr sz="13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2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600"/>
              </a:spcBef>
              <a:buNone/>
              <a:defRPr sz="13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600"/>
              </a:spcBef>
              <a:buClr>
                <a:srgbClr val="68246D"/>
              </a:buClr>
              <a:buFont typeface="Arial"/>
              <a:buChar char="•"/>
              <a:defRPr sz="13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600"/>
              </a:spcBef>
              <a:buFont typeface="Lucida Grande"/>
              <a:buChar char="–"/>
              <a:defRPr sz="13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8652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18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1" y="4672837"/>
            <a:ext cx="765505" cy="317603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5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0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300"/>
              </a:spcBef>
              <a:buClr>
                <a:srgbClr val="68246D"/>
              </a:buClr>
              <a:buFont typeface="Arial"/>
              <a:buChar char="•"/>
              <a:defRPr sz="10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300"/>
              </a:spcBef>
              <a:buFont typeface="Lucida Grande"/>
              <a:buChar char="–"/>
              <a:defRPr sz="10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0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300"/>
              </a:spcBef>
              <a:buClr>
                <a:srgbClr val="68246D"/>
              </a:buClr>
              <a:buFont typeface="Arial"/>
              <a:buChar char="•"/>
              <a:defRPr sz="10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300"/>
              </a:spcBef>
              <a:buFont typeface="Lucida Grande"/>
              <a:buChar char="–"/>
              <a:defRPr sz="10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90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300"/>
              </a:spcBef>
              <a:buNone/>
              <a:defRPr sz="1050">
                <a:solidFill>
                  <a:srgbClr val="002A41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300"/>
              </a:spcBef>
              <a:buClr>
                <a:srgbClr val="68246D"/>
              </a:buClr>
              <a:buFont typeface="Arial"/>
              <a:buChar char="•"/>
              <a:defRPr sz="1050">
                <a:solidFill>
                  <a:srgbClr val="002A41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300"/>
              </a:spcBef>
              <a:buFont typeface="Lucida Grande"/>
              <a:buChar char="–"/>
              <a:defRPr sz="105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85507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A5C8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491" y="4672837"/>
            <a:ext cx="765505" cy="317603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750"/>
              </a:spcBef>
              <a:buNone/>
              <a:defRPr sz="1800">
                <a:solidFill>
                  <a:srgbClr val="54145A"/>
                </a:solidFill>
                <a:latin typeface="Arial"/>
                <a:cs typeface="Arial"/>
              </a:defRPr>
            </a:lvl1pPr>
            <a:lvl2pPr marL="215995" indent="-215995">
              <a:spcBef>
                <a:spcPts val="75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54145A"/>
                </a:solidFill>
                <a:latin typeface="Arial"/>
                <a:cs typeface="Arial"/>
              </a:defRPr>
            </a:lvl2pPr>
            <a:lvl3pPr marL="431990" indent="-215995">
              <a:spcBef>
                <a:spcPts val="750"/>
              </a:spcBef>
              <a:buFont typeface="Lucida Grande"/>
              <a:buChar char="–"/>
              <a:defRPr sz="18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350">
                <a:latin typeface="Arial"/>
                <a:cs typeface="Arial"/>
              </a:defRPr>
            </a:lvl4pPr>
            <a:lvl5pPr>
              <a:defRPr sz="135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7589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rgbClr val="54145A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4716751" y="1224708"/>
            <a:ext cx="380719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800"/>
              </a:spcBef>
              <a:buNone/>
              <a:defRPr sz="18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800"/>
              </a:spcBef>
              <a:buFont typeface="Lucida Grande"/>
              <a:buChar char="–"/>
              <a:defRPr sz="18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9163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257852"/>
      </p:ext>
    </p:extLst>
  </p:cSld>
  <p:clrMapOvr>
    <a:masterClrMapping/>
  </p:clrMapOvr>
  <p:transition spd="slow" advTm="5000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2" name="Text Placeholder 2"/>
          <p:cNvSpPr>
            <a:spLocks noGrp="1"/>
          </p:cNvSpPr>
          <p:nvPr>
            <p:ph type="body" idx="10"/>
          </p:nvPr>
        </p:nvSpPr>
        <p:spPr>
          <a:xfrm>
            <a:off x="459580" y="850949"/>
            <a:ext cx="8227220" cy="402389"/>
          </a:xfrm>
        </p:spPr>
        <p:txBody>
          <a:bodyPr anchor="t">
            <a:noAutofit/>
          </a:bodyPr>
          <a:lstStyle>
            <a:lvl1pPr marL="0" indent="0">
              <a:buNone/>
              <a:defRPr sz="1125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"/>
          </p:nvPr>
        </p:nvSpPr>
        <p:spPr>
          <a:xfrm>
            <a:off x="457733" y="1362076"/>
            <a:ext cx="4037143" cy="343733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4" name="Content Placeholder 2"/>
          <p:cNvSpPr>
            <a:spLocks noGrp="1"/>
          </p:cNvSpPr>
          <p:nvPr>
            <p:ph idx="12"/>
          </p:nvPr>
        </p:nvSpPr>
        <p:spPr>
          <a:xfrm>
            <a:off x="4647277" y="1362076"/>
            <a:ext cx="4037143" cy="3437333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6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799409"/>
            <a:ext cx="5438508" cy="344091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600" i="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6858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7472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No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732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1" name="Content Placeholder 2"/>
          <p:cNvSpPr>
            <a:spLocks noGrp="1"/>
          </p:cNvSpPr>
          <p:nvPr>
            <p:ph idx="11"/>
          </p:nvPr>
        </p:nvSpPr>
        <p:spPr>
          <a:xfrm>
            <a:off x="3256668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3" name="Content Placeholder 2"/>
          <p:cNvSpPr>
            <a:spLocks noGrp="1"/>
          </p:cNvSpPr>
          <p:nvPr>
            <p:ph idx="12"/>
          </p:nvPr>
        </p:nvSpPr>
        <p:spPr>
          <a:xfrm>
            <a:off x="6043787" y="850949"/>
            <a:ext cx="2640628" cy="39484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8788" y="4799409"/>
            <a:ext cx="5438508" cy="344091"/>
          </a:xfrm>
        </p:spPr>
        <p:txBody>
          <a:bodyPr vert="horz" lIns="0" tIns="0" rIns="0" bIns="0" rtlCol="0" anchor="ctr">
            <a:noAutofit/>
          </a:bodyPr>
          <a:lstStyle>
            <a:lvl1pPr>
              <a:defRPr lang="en-US" sz="600" i="0" dirty="0" smtClean="0">
                <a:solidFill>
                  <a:schemeClr val="bg2"/>
                </a:solidFill>
                <a:latin typeface="+mj-lt"/>
              </a:defRPr>
            </a:lvl1pPr>
          </a:lstStyle>
          <a:p>
            <a: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4049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Text Slide - 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lIns="0" tIns="0" rIns="0" bIns="0" anchor="t">
            <a:noAutofit/>
          </a:bodyPr>
          <a:lstStyle>
            <a:lvl1pPr algn="l">
              <a:defRPr sz="2400" b="1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21553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quarter" idx="14"/>
          </p:nvPr>
        </p:nvSpPr>
        <p:spPr>
          <a:xfrm>
            <a:off x="3355221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quarter" idx="15"/>
          </p:nvPr>
        </p:nvSpPr>
        <p:spPr>
          <a:xfrm>
            <a:off x="6088888" y="1224708"/>
            <a:ext cx="2435053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400">
                <a:solidFill>
                  <a:srgbClr val="002A41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400"/>
              </a:spcBef>
              <a:buClr>
                <a:srgbClr val="68246D"/>
              </a:buClr>
              <a:buFont typeface="Arial"/>
              <a:buChar char="•"/>
              <a:defRPr sz="1400">
                <a:solidFill>
                  <a:srgbClr val="002A41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400"/>
              </a:spcBef>
              <a:buFont typeface="Lucida Grande"/>
              <a:buChar char="–"/>
              <a:defRPr sz="1400">
                <a:solidFill>
                  <a:srgbClr val="002A41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1" name="Picture 10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0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rham Breaker Slide">
    <p:bg>
      <p:bgPr>
        <a:solidFill>
          <a:srgbClr val="B5AA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/>
          <p:cNvSpPr>
            <a:spLocks noGrp="1"/>
          </p:cNvSpPr>
          <p:nvPr>
            <p:ph sz="quarter" idx="11"/>
          </p:nvPr>
        </p:nvSpPr>
        <p:spPr>
          <a:xfrm>
            <a:off x="2133494" y="1224708"/>
            <a:ext cx="5168900" cy="291465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000"/>
              </a:spcBef>
              <a:buNone/>
              <a:defRPr sz="2400">
                <a:solidFill>
                  <a:srgbClr val="54145A"/>
                </a:solidFill>
                <a:latin typeface="Arial"/>
                <a:cs typeface="Arial"/>
              </a:defRPr>
            </a:lvl1pPr>
            <a:lvl2pPr marL="288000" indent="-288000">
              <a:spcBef>
                <a:spcPts val="1000"/>
              </a:spcBef>
              <a:buClr>
                <a:srgbClr val="68246D"/>
              </a:buClr>
              <a:buFont typeface="Arial"/>
              <a:buChar char="•"/>
              <a:defRPr sz="2400">
                <a:solidFill>
                  <a:srgbClr val="54145A"/>
                </a:solidFill>
                <a:latin typeface="Arial"/>
                <a:cs typeface="Arial"/>
              </a:defRPr>
            </a:lvl2pPr>
            <a:lvl3pPr marL="576000" indent="-288000">
              <a:spcBef>
                <a:spcPts val="1000"/>
              </a:spcBef>
              <a:buFont typeface="Lucida Grande"/>
              <a:buChar char="–"/>
              <a:defRPr sz="2400">
                <a:solidFill>
                  <a:srgbClr val="54145A"/>
                </a:solidFill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800"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5" name="Picture 4" descr="Business-School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45" y="4540889"/>
            <a:ext cx="874356" cy="4495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010140" y="4736658"/>
            <a:ext cx="1598883" cy="22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740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020" y="1327156"/>
            <a:ext cx="7080026" cy="1371601"/>
          </a:xfrm>
        </p:spPr>
        <p:txBody>
          <a:bodyPr anchor="b">
            <a:normAutofit/>
          </a:bodyPr>
          <a:lstStyle>
            <a:lvl1pPr algn="ctr"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020" y="2698755"/>
            <a:ext cx="7080026" cy="787400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952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869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1320801"/>
            <a:ext cx="7192913" cy="1371610"/>
          </a:xfrm>
        </p:spPr>
        <p:txBody>
          <a:bodyPr anchor="b"/>
          <a:lstStyle>
            <a:lvl1pPr algn="ctr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2" y="2692409"/>
            <a:ext cx="7192913" cy="1130291"/>
          </a:xfrm>
        </p:spPr>
        <p:txBody>
          <a:bodyPr anchor="t"/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32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8" y="1299337"/>
            <a:ext cx="3795373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2170" y="1299338"/>
            <a:ext cx="3798499" cy="304406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189BA-01D0-0648-AF2A-6B4CD6B57EC9}" type="datetimeFigureOut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F0FCF-E24C-CA41-A373-9E4EFBCD4E2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57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theme" Target="../theme/theme2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189BA-01D0-0648-AF2A-6B4CD6B57EC9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1F0FCF-E24C-CA41-A373-9E4EFBCD4E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78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9" r:id="rId3"/>
    <p:sldLayoutId id="2147483660" r:id="rId4"/>
    <p:sldLayoutId id="2147483658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6" y="457200"/>
            <a:ext cx="7765322" cy="727838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1299338"/>
            <a:ext cx="7765322" cy="3044063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91D3CADD-0D5A-48D8-B2D9-48ECFBF0EDF5}" type="datetimeFigureOut">
              <a:rPr lang="en-US" altLang="en-US" smtClean="0"/>
              <a:pPr>
                <a:defRPr/>
              </a:pPr>
              <a:t>3/24/2025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8" y="4412457"/>
            <a:ext cx="500464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10" y="4412457"/>
            <a:ext cx="5651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pPr>
              <a:defRPr/>
            </a:pPr>
            <a:fld id="{E04C89F6-2410-4ED2-8797-3A02DCFD3D4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655200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29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540000" indent="-2025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3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76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2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039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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255500" indent="-16200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1510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18013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09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2329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2"/>
        </a:buClr>
        <a:buSzPct val="70000"/>
        <a:buFont typeface="Wingdings 2" charset="2"/>
        <a:buChar char=""/>
        <a:defRPr sz="105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rham.ac.uk/business/programmes/masters/masters-hu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nor.a.kadir@durham.ac.u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hyperlink" Target="https://www.durham.ac.uk/study/ask-us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olleges.postgrad@durham.ac.uk" TargetMode="External"/><Relationship Id="rId2" Type="http://schemas.openxmlformats.org/officeDocument/2006/relationships/hyperlink" Target="mailto:business.scholarships@durham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hyperlink" Target="mailto:business.masters@durham.ac.uk" TargetMode="External"/><Relationship Id="rId4" Type="http://schemas.openxmlformats.org/officeDocument/2006/relationships/hyperlink" Target="mailto:business.international@durham.ac.uk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ck.fm/xzem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397037"/>
            <a:ext cx="3837359" cy="107870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MSc Accounting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8100" y="2740409"/>
            <a:ext cx="3559763" cy="157904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Durham Masters in Accounting Webinar: </a:t>
            </a:r>
          </a:p>
          <a:p>
            <a:r>
              <a:rPr lang="en-US" dirty="0">
                <a:solidFill>
                  <a:schemeClr val="tx1"/>
                </a:solidFill>
              </a:rPr>
              <a:t>Welcome to MSc Accounting </a:t>
            </a:r>
            <a:r>
              <a:rPr lang="en-US" dirty="0" err="1">
                <a:solidFill>
                  <a:schemeClr val="tx1"/>
                </a:solidFill>
              </a:rPr>
              <a:t>Programme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63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6E7E7D-31B2-5326-955B-280CAA740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114B3-4F48-E984-B93D-B2DE1E2EA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Masters 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F8F004-EB0D-5FA6-5ABB-8B857234152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GB" dirty="0"/>
              <a:t>Don't forget to check back on your Hub to help you prepare for your studies. 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Visit your Masters Hub</a:t>
            </a:r>
          </a:p>
          <a:p>
            <a:pPr marL="0" marR="0" lvl="0" indent="0" defTabSz="457200" rtl="0" eaLnBrk="1" fontAlgn="auto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hlinkClick r:id="rId3" tooltip="https://www.durham.ac.uk/business/programmes/masters/masters-hub/"/>
              </a:rPr>
              <a:t>https://www.durham.ac.uk/business/programmes/masters/masters-hub/</a:t>
            </a:r>
            <a:endParaRPr kumimoji="0" lang="en-GB" b="0" i="0" u="none" strike="noStrike" kern="1200" cap="none" spc="0" normalizeH="0" baseline="0" noProof="0">
              <a:ln>
                <a:noFill/>
              </a:ln>
              <a:effectLst/>
              <a:uLnTx/>
              <a:uFillTx/>
            </a:endParaRPr>
          </a:p>
          <a:p>
            <a:endParaRPr lang="en-GB">
              <a:highlight>
                <a:srgbClr val="F5F5F5"/>
              </a:highlight>
            </a:endParaRPr>
          </a:p>
          <a:p>
            <a:endParaRPr lang="en-GB">
              <a:highlight>
                <a:srgbClr val="F5F5F5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B1955-FB59-F142-466B-40FF9C1E5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751" y="1449455"/>
            <a:ext cx="3807190" cy="2465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9938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Further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vert="horz" lIns="0" tIns="0" rIns="0" bIns="0" rtlCol="0">
            <a:normAutofit/>
          </a:bodyPr>
          <a:lstStyle/>
          <a:p>
            <a:pPr rtl="0" fontAlgn="base"/>
            <a:r>
              <a:rPr lang="en-US"/>
              <a:t>Contact me via email: </a:t>
            </a:r>
            <a:r>
              <a:rPr lang="en-US">
                <a:hlinkClick r:id="rId3"/>
              </a:rPr>
              <a:t>nor.a.kadir@durham.ac.uk</a:t>
            </a:r>
            <a:r>
              <a:rPr lang="en-US"/>
              <a:t> </a:t>
            </a:r>
          </a:p>
          <a:p>
            <a:pPr rtl="0" fontAlgn="base"/>
            <a:endParaRPr lang="en-US">
              <a:highlight>
                <a:srgbClr val="FFFF00"/>
              </a:highlight>
            </a:endParaRPr>
          </a:p>
          <a:p>
            <a:pPr marL="0" marR="0" lvl="0" indent="0" defTabSz="457200" rtl="0" eaLnBrk="1" fontAlgn="auto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General admissions, enquires:  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hlinkClick r:id="rId4" tooltip="https://www.durham.ac.uk/study/ask-us/"/>
              </a:rPr>
              <a:t>https://www.durham.ac.uk/study/ask-us/</a:t>
            </a: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  </a:t>
            </a:r>
          </a:p>
          <a:p>
            <a:pPr marL="0" marR="0" lvl="0" indent="0" defTabSz="457200" rtl="0" eaLnBrk="1" fontAlgn="auto" latinLnBrk="0" hangingPunct="1">
              <a:spcBef>
                <a:spcPts val="8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</a:rPr>
              <a:t>FAQ, form and telephone number</a:t>
            </a:r>
          </a:p>
          <a:p>
            <a:pPr rtl="0" fontAlgn="base"/>
            <a:endParaRPr lang="en-US" b="1" i="0">
              <a:effectLst/>
              <a:highlight>
                <a:srgbClr val="F5F5F5"/>
              </a:highlight>
            </a:endParaRPr>
          </a:p>
          <a:p>
            <a:pPr fontAlgn="base"/>
            <a:endParaRPr lang="en-GB">
              <a:highlight>
                <a:srgbClr val="FFFF00"/>
              </a:highlight>
            </a:endParaRPr>
          </a:p>
          <a:p>
            <a:endParaRPr lang="en-GB">
              <a:highlight>
                <a:srgbClr val="F5F5F5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BEA5E3-B8BC-2684-8F08-1F27909C24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6751" y="1449455"/>
            <a:ext cx="3807190" cy="2465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4651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Frequently Asked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949233"/>
            <a:ext cx="3807190" cy="3483429"/>
          </a:xfrm>
        </p:spPr>
        <p:txBody>
          <a:bodyPr>
            <a:no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How many contact hours per week are there?</a:t>
            </a:r>
            <a:r>
              <a:rPr lang="en-US" b="0" i="0" dirty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How much independent work is there? Are there opportunities for groupwork?</a:t>
            </a:r>
            <a:r>
              <a:rPr lang="en-US" b="0" i="0" dirty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Are there reading lists/lists of resources I can have access before starting the </a:t>
            </a:r>
            <a:r>
              <a:rPr lang="en-US" b="0" i="0" u="none" strike="noStrike" dirty="0" err="1">
                <a:effectLst/>
              </a:rPr>
              <a:t>programme</a:t>
            </a:r>
            <a:r>
              <a:rPr lang="en-US" b="0" i="0" u="none" strike="noStrike" dirty="0">
                <a:effectLst/>
              </a:rPr>
              <a:t>?</a:t>
            </a:r>
            <a:r>
              <a:rPr lang="en-US" b="0" i="0" dirty="0">
                <a:effectLst/>
              </a:rPr>
              <a:t>​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b="0" i="0" u="none" strike="noStrike" dirty="0">
                <a:effectLst/>
              </a:rPr>
              <a:t>What advantage does this </a:t>
            </a:r>
            <a:r>
              <a:rPr lang="en-US" b="0" i="0" u="none" strike="noStrike" dirty="0" err="1">
                <a:effectLst/>
              </a:rPr>
              <a:t>programme</a:t>
            </a:r>
            <a:r>
              <a:rPr lang="en-US" b="0" i="0" u="none" strike="noStrike" dirty="0">
                <a:effectLst/>
              </a:rPr>
              <a:t> have over similar </a:t>
            </a:r>
            <a:r>
              <a:rPr lang="en-US" b="0" i="0" u="none" strike="noStrike" dirty="0" err="1">
                <a:effectLst/>
              </a:rPr>
              <a:t>programmes</a:t>
            </a:r>
            <a:r>
              <a:rPr lang="en-US" b="0" i="0" u="none" strike="noStrike" dirty="0">
                <a:effectLst/>
              </a:rPr>
              <a:t> at other Universities?</a:t>
            </a:r>
            <a:endParaRPr lang="en-US" b="0" i="0" dirty="0"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221AA1-16DC-F2DF-3A28-509262D0A4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56" b="27576"/>
          <a:stretch/>
        </p:blipFill>
        <p:spPr>
          <a:xfrm>
            <a:off x="4716751" y="1224708"/>
            <a:ext cx="380719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546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  <a:noFill/>
          <a:ln>
            <a:noFill/>
          </a:ln>
        </p:spPr>
        <p:txBody>
          <a:bodyPr>
            <a:normAutofit/>
          </a:bodyPr>
          <a:lstStyle/>
          <a:p>
            <a:pPr rtl="0" fontAlgn="base">
              <a:lnSpc>
                <a:spcPct val="90000"/>
              </a:lnSpc>
            </a:pPr>
            <a:r>
              <a:rPr lang="en-US" i="0" u="none" strike="noStrike" dirty="0"/>
              <a:t>Over to you</a:t>
            </a:r>
            <a:r>
              <a:rPr lang="en-US" i="0" dirty="0"/>
              <a:t>​</a:t>
            </a:r>
          </a:p>
          <a:p>
            <a:pPr marL="285750" indent="-285750"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0" u="none" strike="noStrike" dirty="0"/>
              <a:t>Please ask your questions and we will be happy to answer you</a:t>
            </a:r>
            <a:r>
              <a:rPr lang="en-US" i="0" dirty="0"/>
              <a:t>​</a:t>
            </a:r>
          </a:p>
          <a:p>
            <a:pPr marL="285750" indent="-285750" rtl="0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How do you want them to ask</a:t>
            </a:r>
          </a:p>
          <a:p>
            <a:pPr lvl="1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Please type your questions in the chat</a:t>
            </a:r>
          </a:p>
          <a:p>
            <a:pPr lvl="1" fontAlgn="base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i="0" dirty="0"/>
              <a:t>Please raise your hand if you have a question</a:t>
            </a:r>
          </a:p>
        </p:txBody>
      </p:sp>
      <p:pic>
        <p:nvPicPr>
          <p:cNvPr id="1029" name="Picture 5" descr="Back of people's heads and raised hands at corporate presentation with speaker and whiteboard out of focus in background">
            <a:extLst>
              <a:ext uri="{FF2B5EF4-FFF2-40B4-BE49-F238E27FC236}">
                <a16:creationId xmlns:a16="http://schemas.microsoft.com/office/drawing/2014/main" id="{F97108A0-8AC8-A202-3379-3F870F4CF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r="6755" b="-3"/>
          <a:stretch/>
        </p:blipFill>
        <p:spPr bwMode="auto">
          <a:xfrm>
            <a:off x="4716751" y="1224708"/>
            <a:ext cx="3807190" cy="291465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735233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5AE91-F911-D18D-6E71-D55AEB47E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Other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C4223E-2B4D-E6FF-8EEB-427B0CA06DC9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</a:rPr>
              <a:t>Scholarships - </a:t>
            </a:r>
            <a:r>
              <a:rPr lang="en-GB" sz="1700" b="0" i="0">
                <a:effectLst/>
                <a:hlinkClick r:id="rId2" tooltip="mailto:business.scholarships@durham.ac.uk"/>
              </a:rPr>
              <a:t>business.scholarships@durham.ac.uk</a:t>
            </a:r>
            <a:endParaRPr lang="en-GB" sz="17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</a:rPr>
              <a:t>Colleges </a:t>
            </a:r>
            <a:r>
              <a:rPr lang="en-GB" sz="1700" b="0" i="0">
                <a:effectLst/>
                <a:hlinkClick r:id="rId3" tooltip="mailto:colleges.postgrad@durham.ac.uk"/>
              </a:rPr>
              <a:t>colleges.postgrad@durham.ac.uk</a:t>
            </a:r>
            <a:endParaRPr lang="en-GB" sz="17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</a:rPr>
              <a:t>International experiences </a:t>
            </a:r>
            <a:r>
              <a:rPr lang="en-GB" sz="1700" b="0" i="0">
                <a:effectLst/>
                <a:hlinkClick r:id="rId4" tooltip="mailto:business.international@durham.ac.uk"/>
              </a:rPr>
              <a:t>business.international@durham.ac.uk</a:t>
            </a:r>
            <a:endParaRPr lang="en-GB" sz="1700" b="0" i="0">
              <a:effectLst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0">
                <a:effectLst/>
              </a:rPr>
              <a:t>Programme team (relating changing module etc) - </a:t>
            </a:r>
            <a:r>
              <a:rPr lang="en-GB" sz="1700" b="0" i="0">
                <a:effectLst/>
                <a:hlinkClick r:id="rId5" tooltip="mailto:business.masters@durham.ac.uk"/>
              </a:rPr>
              <a:t>business.masters@durham.ac.uk</a:t>
            </a:r>
            <a:endParaRPr lang="en-GB" sz="1700" b="0" i="0">
              <a:effectLst/>
            </a:endParaRPr>
          </a:p>
          <a:p>
            <a:endParaRPr lang="en-GB" sz="17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B814EF-7E00-87E0-1667-244ED487540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9456" b="27576"/>
          <a:stretch/>
        </p:blipFill>
        <p:spPr>
          <a:xfrm>
            <a:off x="4716751" y="1224708"/>
            <a:ext cx="3807190" cy="2914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6895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28437-B3DB-D061-163F-B2F043882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23726-6DE2-B941-1807-F6970444B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Upcoming sessions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11897-D184-4F3B-CEB3-6C1966349C9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1552" y="705393"/>
            <a:ext cx="8261191" cy="3971110"/>
          </a:xfrm>
        </p:spPr>
        <p:txBody>
          <a:bodyPr vert="horz" lIns="0" tIns="0" rIns="0" bIns="0" rtlCol="0">
            <a:noAutofit/>
          </a:bodyPr>
          <a:lstStyle/>
          <a:p>
            <a:pPr marL="169200">
              <a:lnSpc>
                <a:spcPct val="90000"/>
              </a:lnSpc>
            </a:pPr>
            <a:r>
              <a:rPr lang="en-GB" b="1" i="0" dirty="0">
                <a:effectLst/>
              </a:rPr>
              <a:t>Programme sessions</a:t>
            </a:r>
          </a:p>
          <a:p>
            <a:pPr marL="4549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Durham Masters in Accounting Webinar: Taster Module -Tuesday 1 April time 10am - 11am (BST)</a:t>
            </a:r>
          </a:p>
          <a:p>
            <a:pPr marL="4549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Durham Masters in Accounting Webinar: Q&amp;A with your Programme Director - Tuesday 6 May 11am - 12pm (BST)</a:t>
            </a:r>
          </a:p>
          <a:p>
            <a:pPr marL="4549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GB" dirty="0"/>
              <a:t>Registration via the form </a:t>
            </a:r>
            <a:r>
              <a:rPr lang="en-GB" dirty="0">
                <a:hlinkClick r:id="rId3" tooltip="Original URL: https://gck.fm/xzemt. Click or tap if you trust this link."/>
              </a:rPr>
              <a:t>https://gck.fm/xzemt</a:t>
            </a:r>
            <a:endParaRPr lang="en-GB" dirty="0"/>
          </a:p>
          <a:p>
            <a:pPr>
              <a:lnSpc>
                <a:spcPct val="90000"/>
              </a:lnSpc>
            </a:pPr>
            <a:endParaRPr lang="en-GB" dirty="0">
              <a:highlight>
                <a:srgbClr val="F5F5F5"/>
              </a:highlight>
            </a:endParaRPr>
          </a:p>
          <a:p>
            <a:pPr>
              <a:lnSpc>
                <a:spcPct val="90000"/>
              </a:lnSpc>
            </a:pPr>
            <a:r>
              <a:rPr lang="en-GB" b="1" dirty="0"/>
              <a:t>  Masters sessions</a:t>
            </a:r>
          </a:p>
          <a:p>
            <a:pPr marL="285750" indent="-285750">
              <a:lnSpc>
                <a:spcPct val="90000"/>
              </a:lnSpc>
              <a:buChar char="•"/>
            </a:pPr>
            <a:r>
              <a:rPr lang="en-GB" dirty="0"/>
              <a:t>Masters drop in Q&amp;A with Business School students and alumni - Thursday 17 April 2pm-3pm (BST)</a:t>
            </a:r>
          </a:p>
          <a:p>
            <a:pPr marL="285750" indent="-285750">
              <a:lnSpc>
                <a:spcPct val="90000"/>
              </a:lnSpc>
              <a:buChar char="•"/>
            </a:pPr>
            <a:r>
              <a:rPr lang="en-GB" dirty="0"/>
              <a:t>Scholarships &amp; Funding webinars- Friday 25 April 1 - 2pm (BST)</a:t>
            </a:r>
          </a:p>
          <a:p>
            <a:pPr marL="285750" indent="-285750">
              <a:lnSpc>
                <a:spcPct val="90000"/>
              </a:lnSpc>
              <a:buChar char="•"/>
            </a:pPr>
            <a:r>
              <a:rPr lang="en-GB" dirty="0"/>
              <a:t>International opportunities webinars -Wednesday 28 May 12 noon - 1pm (BST)</a:t>
            </a:r>
          </a:p>
          <a:p>
            <a:pPr marL="285750" indent="-285750">
              <a:lnSpc>
                <a:spcPct val="90000"/>
              </a:lnSpc>
              <a:buChar char="•"/>
            </a:pPr>
            <a:endParaRPr lang="en-GB" dirty="0">
              <a:highlight>
                <a:srgbClr val="F5F5F5"/>
              </a:highlight>
            </a:endParaRPr>
          </a:p>
          <a:p>
            <a:pPr marL="285750" indent="-285750">
              <a:lnSpc>
                <a:spcPct val="90000"/>
              </a:lnSpc>
              <a:buChar char="•"/>
            </a:pPr>
            <a:endParaRPr lang="en-GB" dirty="0">
              <a:highlight>
                <a:srgbClr val="F5F5F5"/>
              </a:highlight>
            </a:endParaRPr>
          </a:p>
          <a:p>
            <a:pPr marL="285750" indent="-285750">
              <a:lnSpc>
                <a:spcPct val="90000"/>
              </a:lnSpc>
              <a:buChar char="•"/>
            </a:pPr>
            <a:endParaRPr lang="en-GB" dirty="0">
              <a:highlight>
                <a:srgbClr val="F5F5F5"/>
              </a:highlight>
            </a:endParaRPr>
          </a:p>
          <a:p>
            <a:pPr>
              <a:lnSpc>
                <a:spcPct val="90000"/>
              </a:lnSpc>
            </a:pPr>
            <a:endParaRPr lang="en-GB" dirty="0">
              <a:highlight>
                <a:srgbClr val="F5F5F5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03598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7754" y="1397037"/>
            <a:ext cx="3837359" cy="1078707"/>
          </a:xfrm>
        </p:spPr>
        <p:txBody>
          <a:bodyPr/>
          <a:lstStyle/>
          <a:p>
            <a:r>
              <a:rPr lang="en-US" dirty="0"/>
              <a:t>Thank You !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54" y="2979246"/>
            <a:ext cx="3321422" cy="13144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31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Introductions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8"/>
            <a:ext cx="3807190" cy="2914650"/>
          </a:xfrm>
        </p:spPr>
        <p:txBody>
          <a:bodyPr vert="horz" lIns="0" tIns="0" rIns="0" bIns="0" rtlCol="0">
            <a:normAutofit/>
          </a:bodyPr>
          <a:lstStyle/>
          <a:p>
            <a:r>
              <a:rPr lang="en-GB" dirty="0" err="1"/>
              <a:t>Dr.</a:t>
            </a:r>
            <a:r>
              <a:rPr lang="en-GB" dirty="0"/>
              <a:t> Nor </a:t>
            </a:r>
            <a:r>
              <a:rPr lang="en-GB" dirty="0" err="1"/>
              <a:t>Zetty</a:t>
            </a:r>
            <a:r>
              <a:rPr lang="en-GB" dirty="0"/>
              <a:t> Abdul Kadir</a:t>
            </a:r>
          </a:p>
          <a:p>
            <a:r>
              <a:rPr lang="en-GB" dirty="0"/>
              <a:t>Associate Professor in Accounting</a:t>
            </a:r>
          </a:p>
          <a:p>
            <a:r>
              <a:rPr lang="en-GB" dirty="0"/>
              <a:t>Director of MSc Accounting</a:t>
            </a:r>
          </a:p>
        </p:txBody>
      </p:sp>
      <p:pic>
        <p:nvPicPr>
          <p:cNvPr id="4" name="Picture 3" descr="A person wearing a head scarf&#10;&#10;AI-generated content may be incorrect.">
            <a:extLst>
              <a:ext uri="{FF2B5EF4-FFF2-40B4-BE49-F238E27FC236}">
                <a16:creationId xmlns:a16="http://schemas.microsoft.com/office/drawing/2014/main" id="{0E538871-6D07-0F9D-C5D0-FBEA27086A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8805" r="1" b="14640"/>
          <a:stretch/>
        </p:blipFill>
        <p:spPr>
          <a:xfrm>
            <a:off x="5527007" y="1224708"/>
            <a:ext cx="2996934" cy="22943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9423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98750" y="1224708"/>
            <a:ext cx="1245249" cy="123863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538835" y="920679"/>
            <a:ext cx="4447989" cy="3154931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GB" sz="1400" dirty="0">
                <a:solidFill>
                  <a:schemeClr val="tx1"/>
                </a:solidFill>
                <a:effectLst/>
              </a:rPr>
              <a:t>So we can all get the most out of today’s session please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Mute yourself when you are not talking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Please turn your camera on during the session if you feel comfortable to do so</a:t>
            </a:r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Please save your questions and comments for the end of the presentation OR please type any comments or questions in the chat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Raise your hand when you have something to 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tx1"/>
                </a:solidFill>
              </a:rPr>
              <a:t>Use a C in front of a comment or a Q for a question in the chat </a:t>
            </a:r>
          </a:p>
          <a:p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5331" y="124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9" descr="A building with glass windows&#10;&#10;Description automatically generated">
            <a:extLst>
              <a:ext uri="{FF2B5EF4-FFF2-40B4-BE49-F238E27FC236}">
                <a16:creationId xmlns:a16="http://schemas.microsoft.com/office/drawing/2014/main" id="{0CBD912E-B336-6D0C-AD4B-CE57574EC0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044" r="6513"/>
          <a:stretch/>
        </p:blipFill>
        <p:spPr>
          <a:xfrm rot="5400000">
            <a:off x="5208562" y="2453312"/>
            <a:ext cx="2680162" cy="270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39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US" dirty="0"/>
              <a:t>Outline of the Session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1224707"/>
            <a:ext cx="3807190" cy="3051201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About the Department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MSc Accounting Programme &amp; Module Overview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Masters Hub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Further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Frequently Asked Questions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effectLst/>
              </a:rPr>
              <a:t>Questions and Answers Session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A4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Other Information </a:t>
            </a:r>
            <a:r>
              <a:rPr lang="en-GB" dirty="0"/>
              <a:t>&amp; Upcoming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A4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116606-EC42-F292-A88C-6A4E4F357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471749"/>
            <a:ext cx="3951941" cy="1524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25331" y="12440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08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urpleCirc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104" y="1281584"/>
            <a:ext cx="2573895" cy="2573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584665"/>
          </a:xfrm>
        </p:spPr>
        <p:txBody>
          <a:bodyPr/>
          <a:lstStyle/>
          <a:p>
            <a:r>
              <a:rPr lang="en-US" dirty="0"/>
              <a:t>About the Department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621553" y="984069"/>
            <a:ext cx="3807190" cy="3492137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International &amp; UK Rankings 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76</a:t>
            </a:r>
            <a:r>
              <a:rPr lang="en-US" sz="1600" baseline="30000" dirty="0"/>
              <a:t>th</a:t>
            </a:r>
            <a:r>
              <a:rPr lang="en-US" sz="1600" dirty="0"/>
              <a:t> globally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22</a:t>
            </a:r>
            <a:r>
              <a:rPr lang="en-US" sz="1600" baseline="30000" dirty="0"/>
              <a:t>nd</a:t>
            </a:r>
            <a:r>
              <a:rPr lang="en-US" sz="1600" dirty="0"/>
              <a:t> in Europe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11</a:t>
            </a:r>
            <a:r>
              <a:rPr lang="en-US" sz="1600" baseline="30000" dirty="0"/>
              <a:t>th</a:t>
            </a:r>
            <a:r>
              <a:rPr lang="en-US" sz="1600" dirty="0"/>
              <a:t> in the 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Department culture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Student Mix: 68% Domestic, 32% International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Areas of research strength/expertise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Academic reputation 69%</a:t>
            </a:r>
          </a:p>
          <a:p>
            <a:pPr marL="5737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Employer reputation 70%</a:t>
            </a:r>
          </a:p>
        </p:txBody>
      </p:sp>
      <p:sp>
        <p:nvSpPr>
          <p:cNvPr id="6" name="Rectangle 5"/>
          <p:cNvSpPr/>
          <p:nvPr/>
        </p:nvSpPr>
        <p:spPr>
          <a:xfrm>
            <a:off x="5283156" y="3855479"/>
            <a:ext cx="1286948" cy="128802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768820" y="1475652"/>
            <a:ext cx="1829600" cy="122361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457200" rtl="0" eaLnBrk="1" latinLnBrk="0" hangingPunct="1">
              <a:spcBef>
                <a:spcPts val="800"/>
              </a:spcBef>
              <a:buFont typeface="Arial"/>
              <a:buNone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1pPr>
            <a:lvl2pPr marL="288000" indent="-288000" algn="l" defTabSz="457200" rtl="0" eaLnBrk="1" latinLnBrk="0" hangingPunct="1">
              <a:spcBef>
                <a:spcPts val="800"/>
              </a:spcBef>
              <a:buClr>
                <a:srgbClr val="68246D"/>
              </a:buClr>
              <a:buFont typeface="Arial"/>
              <a:buChar char="•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2pPr>
            <a:lvl3pPr marL="608400" indent="-288000" algn="l" defTabSz="457200" rtl="0" eaLnBrk="1" latinLnBrk="0" hangingPunct="1">
              <a:spcBef>
                <a:spcPts val="800"/>
              </a:spcBef>
              <a:buFont typeface="Lucida Grande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ts val="600"/>
              </a:spcBef>
              <a:buFont typeface="Arial"/>
              <a:buChar char="»"/>
              <a:defRPr sz="1800" b="0" i="0" kern="1200">
                <a:solidFill>
                  <a:srgbClr val="002A4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3200" b="1" dirty="0">
                <a:solidFill>
                  <a:srgbClr val="FFFFFF"/>
                </a:solidFill>
              </a:rPr>
              <a:t>76th in </a:t>
            </a:r>
            <a:br>
              <a:rPr lang="en-US" sz="3200" b="1" dirty="0"/>
            </a:br>
            <a:r>
              <a:rPr lang="en-US" sz="3200" b="1" dirty="0">
                <a:solidFill>
                  <a:srgbClr val="FFFFFF"/>
                </a:solidFill>
              </a:rPr>
              <a:t>the world</a:t>
            </a:r>
          </a:p>
          <a:p>
            <a:pPr>
              <a:spcBef>
                <a:spcPts val="0"/>
              </a:spcBef>
            </a:pPr>
            <a:r>
              <a:rPr lang="en-GB" sz="1400" b="1" baseline="30000" dirty="0">
                <a:solidFill>
                  <a:srgbClr val="FFFFFF"/>
                </a:solidFill>
                <a:latin typeface="Arial-BoldMT"/>
              </a:rPr>
              <a:t>QS World University Rankings </a:t>
            </a:r>
          </a:p>
          <a:p>
            <a:pPr>
              <a:spcBef>
                <a:spcPts val="0"/>
              </a:spcBef>
            </a:pPr>
            <a:r>
              <a:rPr lang="en-GB" sz="1600" baseline="30000" dirty="0">
                <a:solidFill>
                  <a:srgbClr val="FFFFFF"/>
                </a:solidFill>
                <a:latin typeface="ArialMT"/>
              </a:rPr>
              <a:t>Accounting &amp; Finance 2025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33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567247"/>
          </a:xfrm>
        </p:spPr>
        <p:txBody>
          <a:bodyPr/>
          <a:lstStyle/>
          <a:p>
            <a:r>
              <a:rPr kumimoji="0" lang="en-US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MSc Accounting </a:t>
            </a:r>
            <a:r>
              <a:rPr kumimoji="0" lang="en-US" i="0" u="none" strike="noStrike" kern="1200" cap="none" spc="0" normalizeH="0" baseline="0" noProof="0" dirty="0" err="1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2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US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621553" y="928790"/>
            <a:ext cx="5702678" cy="3643209"/>
          </a:xfrm>
        </p:spPr>
        <p:txBody>
          <a:bodyPr vert="horz" lIns="0" tIns="0" rIns="0" bIns="0" rtlCol="0" anchor="t">
            <a:noAutofit/>
          </a:bodyPr>
          <a:lstStyle/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1-Year FT conversion-type masters in accounting</a:t>
            </a:r>
          </a:p>
          <a:p>
            <a:pPr marL="554831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(for graduates of </a:t>
            </a:r>
            <a:r>
              <a:rPr kumimoji="0" lang="en-US" sz="1800" b="0" i="0" u="sng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any</a:t>
            </a: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discipline)</a:t>
            </a: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Professionally and academically qualified tutors</a:t>
            </a: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Accounting practice, theory and research</a:t>
            </a: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Professional body exemptions</a:t>
            </a:r>
          </a:p>
          <a:p>
            <a:pPr marL="623250" lvl="1" indent="-285750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ACCA: F1,F2,F3,F4</a:t>
            </a:r>
          </a:p>
          <a:p>
            <a:pPr marL="623250" lvl="1" indent="-285750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CIMA: 11 exemptions</a:t>
            </a:r>
          </a:p>
          <a:p>
            <a:pPr marL="623250" lvl="1" indent="-285750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defRPr/>
            </a:pPr>
            <a:r>
              <a:rPr kumimoji="0" lang="en-US" b="0" i="1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(Management Case Study&amp; Strategic Level)</a:t>
            </a: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Prominent guest speakers</a:t>
            </a: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ln>
                  <a:solidFill>
                    <a:prstClr val="black">
                      <a:lumMod val="75000"/>
                      <a:lumOff val="25000"/>
                      <a:alpha val="10000"/>
                    </a:prstClr>
                  </a:solidFill>
                </a:ln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Students' events</a:t>
            </a:r>
            <a:endParaRPr kumimoji="0" lang="en-US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250" lvl="1" indent="-285750" defTabSz="342900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defRPr/>
            </a:pPr>
            <a:endParaRPr kumimoji="0" lang="en-US" b="0" i="1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13425" marR="0" lvl="0" indent="-285750" algn="l" defTabSz="3429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solidFill>
                  <a:prstClr val="black">
                    <a:lumMod val="75000"/>
                    <a:lumOff val="25000"/>
                    <a:alpha val="10000"/>
                  </a:prstClr>
                </a:solidFill>
              </a:ln>
              <a:solidFill>
                <a:srgbClr val="002A4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7655" lvl="1" indent="-287655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25BAB1-9AD8-E40C-3148-82897ABBF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8616" y="2857302"/>
            <a:ext cx="3335383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88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52"/>
          <p:cNvSpPr>
            <a:spLocks noGrp="1"/>
          </p:cNvSpPr>
          <p:nvPr>
            <p:ph idx="1"/>
          </p:nvPr>
        </p:nvSpPr>
        <p:spPr>
          <a:xfrm>
            <a:off x="1405239" y="2059377"/>
            <a:ext cx="1723183" cy="266051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125" dirty="0">
                <a:solidFill>
                  <a:schemeClr val="tx1"/>
                </a:solidFill>
              </a:rPr>
              <a:t>Oct                           Dec 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idx="11"/>
          </p:nvPr>
        </p:nvSpPr>
        <p:spPr>
          <a:xfrm>
            <a:off x="3529699" y="2072749"/>
            <a:ext cx="1843738" cy="265130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125" dirty="0">
                <a:solidFill>
                  <a:schemeClr val="tx1"/>
                </a:solidFill>
              </a:rPr>
              <a:t>Jan                           May</a:t>
            </a:r>
          </a:p>
        </p:txBody>
      </p:sp>
      <p:sp>
        <p:nvSpPr>
          <p:cNvPr id="54" name="Content Placeholder 52"/>
          <p:cNvSpPr>
            <a:spLocks noGrp="1"/>
          </p:cNvSpPr>
          <p:nvPr>
            <p:ph idx="12"/>
          </p:nvPr>
        </p:nvSpPr>
        <p:spPr>
          <a:xfrm>
            <a:off x="5674243" y="2097866"/>
            <a:ext cx="1843738" cy="266051"/>
          </a:xfrm>
        </p:spPr>
        <p:txBody>
          <a:bodyPr>
            <a:normAutofit/>
          </a:bodyPr>
          <a:lstStyle/>
          <a:p>
            <a:pPr marL="0" lvl="2" indent="0">
              <a:buNone/>
            </a:pPr>
            <a:r>
              <a:rPr lang="en-US" sz="1125" dirty="0">
                <a:solidFill>
                  <a:schemeClr val="tx1"/>
                </a:solidFill>
              </a:rPr>
              <a:t>May                         Sep </a:t>
            </a:r>
          </a:p>
        </p:txBody>
      </p:sp>
      <p:pic>
        <p:nvPicPr>
          <p:cNvPr id="26" name="Content Placeholder 9" descr="Academic dress of Durham University - Wikipedia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50" y="3360891"/>
            <a:ext cx="1381125" cy="1035844"/>
          </a:xfrm>
        </p:spPr>
      </p:pic>
      <p:sp>
        <p:nvSpPr>
          <p:cNvPr id="28" name="Right Bracket 27"/>
          <p:cNvSpPr/>
          <p:nvPr/>
        </p:nvSpPr>
        <p:spPr>
          <a:xfrm rot="5400000">
            <a:off x="4372474" y="-919285"/>
            <a:ext cx="190901" cy="5421588"/>
          </a:xfrm>
          <a:prstGeom prst="rightBracket">
            <a:avLst>
              <a:gd name="adj" fmla="val 0"/>
            </a:avLst>
          </a:prstGeom>
          <a:ln>
            <a:solidFill>
              <a:schemeClr val="accent2"/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sto MT" panose="02040603050505030304"/>
            </a:endParaRPr>
          </a:p>
        </p:txBody>
      </p:sp>
      <p:cxnSp>
        <p:nvCxnSpPr>
          <p:cNvPr id="50" name="Straight Connector 49"/>
          <p:cNvCxnSpPr/>
          <p:nvPr/>
        </p:nvCxnSpPr>
        <p:spPr>
          <a:xfrm>
            <a:off x="4373666" y="1897427"/>
            <a:ext cx="0" cy="116438"/>
          </a:xfrm>
          <a:prstGeom prst="line">
            <a:avLst/>
          </a:prstGeom>
          <a:ln>
            <a:solidFill>
              <a:schemeClr val="accent2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207588" y="1886960"/>
            <a:ext cx="0" cy="116438"/>
          </a:xfrm>
          <a:prstGeom prst="line">
            <a:avLst/>
          </a:prstGeom>
          <a:ln>
            <a:solidFill>
              <a:schemeClr val="accent2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Arrow 28"/>
          <p:cNvSpPr/>
          <p:nvPr/>
        </p:nvSpPr>
        <p:spPr bwMode="gray">
          <a:xfrm>
            <a:off x="4200678" y="2135529"/>
            <a:ext cx="396667" cy="121991"/>
          </a:xfrm>
          <a:prstGeom prst="rightArrow">
            <a:avLst>
              <a:gd name="adj1" fmla="val 60811"/>
              <a:gd name="adj2" fmla="val 4729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24" name="Right Arrow 31">
            <a:extLst>
              <a:ext uri="{FF2B5EF4-FFF2-40B4-BE49-F238E27FC236}">
                <a16:creationId xmlns:a16="http://schemas.microsoft.com/office/drawing/2014/main" id="{56749056-A090-4724-ADFB-3EF5FDC04B6D}"/>
              </a:ext>
            </a:extLst>
          </p:cNvPr>
          <p:cNvSpPr/>
          <p:nvPr/>
        </p:nvSpPr>
        <p:spPr bwMode="gray">
          <a:xfrm>
            <a:off x="6373148" y="2165211"/>
            <a:ext cx="396667" cy="121991"/>
          </a:xfrm>
          <a:prstGeom prst="rightArrow">
            <a:avLst>
              <a:gd name="adj1" fmla="val 60811"/>
              <a:gd name="adj2" fmla="val 4729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en-US" sz="1350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9E32D5-D009-4AD8-A1FE-3B5397AA7642}"/>
              </a:ext>
            </a:extLst>
          </p:cNvPr>
          <p:cNvSpPr txBox="1"/>
          <p:nvPr/>
        </p:nvSpPr>
        <p:spPr>
          <a:xfrm>
            <a:off x="5745144" y="2438630"/>
            <a:ext cx="2030115" cy="311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lvl="2" defTabSz="342900"/>
            <a:r>
              <a:rPr lang="en-US" sz="1125" b="1" dirty="0">
                <a:solidFill>
                  <a:prstClr val="white"/>
                </a:solidFill>
                <a:latin typeface="Calisto MT" panose="02040603050505030304"/>
              </a:rPr>
              <a:t>Dissertation (12,000 words)</a:t>
            </a:r>
          </a:p>
          <a:p>
            <a:pPr defTabSz="342900"/>
            <a:endParaRPr lang="en-GB" sz="900" b="1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34" name="Right Arrow 32">
            <a:extLst>
              <a:ext uri="{FF2B5EF4-FFF2-40B4-BE49-F238E27FC236}">
                <a16:creationId xmlns:a16="http://schemas.microsoft.com/office/drawing/2014/main" id="{DB2181AF-D940-453C-B501-EEA25DE42946}"/>
              </a:ext>
            </a:extLst>
          </p:cNvPr>
          <p:cNvSpPr/>
          <p:nvPr/>
        </p:nvSpPr>
        <p:spPr bwMode="gray">
          <a:xfrm rot="5400000">
            <a:off x="6373147" y="2794641"/>
            <a:ext cx="396667" cy="121991"/>
          </a:xfrm>
          <a:prstGeom prst="rightArrow">
            <a:avLst>
              <a:gd name="adj1" fmla="val 60811"/>
              <a:gd name="adj2" fmla="val 4729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342900"/>
            <a:endParaRPr lang="en-US" sz="1350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65670A9-062E-49F9-BD54-371904F42AA2}"/>
              </a:ext>
            </a:extLst>
          </p:cNvPr>
          <p:cNvSpPr txBox="1"/>
          <p:nvPr/>
        </p:nvSpPr>
        <p:spPr>
          <a:xfrm>
            <a:off x="1301636" y="2394982"/>
            <a:ext cx="2211456" cy="12118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sz="1125" b="1" dirty="0">
                <a:solidFill>
                  <a:prstClr val="white"/>
                </a:solidFill>
                <a:latin typeface="Calisto MT" panose="02040603050505030304"/>
              </a:rPr>
              <a:t>Core modules</a:t>
            </a:r>
            <a:endParaRPr lang="en-GB" sz="1125" dirty="0">
              <a:solidFill>
                <a:prstClr val="white"/>
              </a:solidFill>
              <a:latin typeface="Calisto MT" panose="02040603050505030304"/>
            </a:endParaRPr>
          </a:p>
          <a:p>
            <a:pPr defTabSz="342900"/>
            <a:r>
              <a:rPr lang="en-GB" sz="1125" dirty="0">
                <a:solidFill>
                  <a:prstClr val="white"/>
                </a:solidFill>
                <a:latin typeface="Calisto MT" panose="02040603050505030304"/>
              </a:rPr>
              <a:t>*Financial Accounting &amp; Reporting</a:t>
            </a:r>
          </a:p>
          <a:p>
            <a:pPr defTabSz="342900" fontAlgn="ctr"/>
            <a:r>
              <a:rPr lang="en-GB" sz="1125" dirty="0">
                <a:solidFill>
                  <a:prstClr val="white"/>
                </a:solidFill>
                <a:latin typeface="Calisto MT" panose="02040603050505030304"/>
              </a:rPr>
              <a:t>*Financial Planning &amp; Control</a:t>
            </a:r>
          </a:p>
          <a:p>
            <a:pPr defTabSz="342900" fontAlgn="ctr"/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*Corporate Governance/Accounting Theory/Financial Statement Analysis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65670A9-062E-49F9-BD54-371904F42AA2}"/>
              </a:ext>
            </a:extLst>
          </p:cNvPr>
          <p:cNvSpPr txBox="1"/>
          <p:nvPr/>
        </p:nvSpPr>
        <p:spPr>
          <a:xfrm>
            <a:off x="1405238" y="3981236"/>
            <a:ext cx="3192106" cy="5193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sz="1125" b="1" dirty="0">
                <a:solidFill>
                  <a:prstClr val="white"/>
                </a:solidFill>
                <a:latin typeface="Calisto MT" panose="02040603050505030304"/>
              </a:rPr>
              <a:t>Pathways/ Elective module(s) </a:t>
            </a:r>
          </a:p>
          <a:p>
            <a:pPr defTabSz="342900"/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Options include modules from Islamic Finance, Data Analytics, Sustainability  </a:t>
            </a:r>
            <a:endParaRPr lang="en-US" sz="900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65670A9-062E-49F9-BD54-371904F42AA2}"/>
              </a:ext>
            </a:extLst>
          </p:cNvPr>
          <p:cNvSpPr txBox="1"/>
          <p:nvPr/>
        </p:nvSpPr>
        <p:spPr>
          <a:xfrm>
            <a:off x="3583993" y="2439105"/>
            <a:ext cx="2090250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342900"/>
            <a:r>
              <a:rPr lang="en-US" sz="1125" b="1" dirty="0">
                <a:solidFill>
                  <a:prstClr val="white"/>
                </a:solidFill>
                <a:latin typeface="Calisto MT" panose="02040603050505030304"/>
              </a:rPr>
              <a:t>Core modules</a:t>
            </a:r>
            <a:endParaRPr lang="en-GB" sz="1125" dirty="0">
              <a:solidFill>
                <a:prstClr val="white"/>
              </a:solidFill>
              <a:latin typeface="Calisto MT" panose="02040603050505030304"/>
            </a:endParaRPr>
          </a:p>
          <a:p>
            <a:pPr defTabSz="342900"/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*Auditing &amp; Accountability</a:t>
            </a:r>
          </a:p>
          <a:p>
            <a:pPr defTabSz="342900"/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*Modern Accounting Research</a:t>
            </a:r>
          </a:p>
          <a:p>
            <a:pPr defTabSz="342900"/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*Research Methods in Accounting</a:t>
            </a:r>
          </a:p>
          <a:p>
            <a:pPr defTabSz="342900"/>
            <a:endParaRPr lang="en-US" sz="900" dirty="0">
              <a:solidFill>
                <a:prstClr val="white"/>
              </a:solidFill>
              <a:latin typeface="Calisto MT" panose="02040603050505030304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325881" y="1021647"/>
          <a:ext cx="6436359" cy="6580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9" name="Straight Connector 48"/>
          <p:cNvCxnSpPr/>
          <p:nvPr/>
        </p:nvCxnSpPr>
        <p:spPr>
          <a:xfrm>
            <a:off x="6596112" y="1886960"/>
            <a:ext cx="0" cy="116438"/>
          </a:xfrm>
          <a:prstGeom prst="line">
            <a:avLst/>
          </a:prstGeom>
          <a:ln>
            <a:solidFill>
              <a:schemeClr val="accent2"/>
            </a:solidFill>
            <a:headEnd type="none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52">
            <a:extLst>
              <a:ext uri="{FF2B5EF4-FFF2-40B4-BE49-F238E27FC236}">
                <a16:creationId xmlns:a16="http://schemas.microsoft.com/office/drawing/2014/main" id="{675EA223-7F8B-4C78-A994-D67788F103DE}"/>
              </a:ext>
            </a:extLst>
          </p:cNvPr>
          <p:cNvSpPr txBox="1">
            <a:spLocks/>
          </p:cNvSpPr>
          <p:nvPr/>
        </p:nvSpPr>
        <p:spPr>
          <a:xfrm>
            <a:off x="6097066" y="3057173"/>
            <a:ext cx="1092200" cy="229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500" i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​"/>
              <a:defRPr sz="11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1100" i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buFont typeface="Calibri" panose="020F0502020204030204" pitchFamily="34" charset="0"/>
              <a:buChar char="​"/>
              <a:defRPr sz="7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algn="ctr" defTabSz="685800"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125" dirty="0">
                <a:solidFill>
                  <a:prstClr val="white"/>
                </a:solidFill>
                <a:latin typeface="Calisto MT" panose="02040603050505030304"/>
              </a:rPr>
              <a:t>January </a:t>
            </a:r>
          </a:p>
        </p:txBody>
      </p:sp>
      <p:sp>
        <p:nvSpPr>
          <p:cNvPr id="52" name="Right Arrow 51"/>
          <p:cNvSpPr/>
          <p:nvPr/>
        </p:nvSpPr>
        <p:spPr bwMode="gray">
          <a:xfrm>
            <a:off x="2068496" y="2118523"/>
            <a:ext cx="396667" cy="121991"/>
          </a:xfrm>
          <a:prstGeom prst="rightArrow">
            <a:avLst>
              <a:gd name="adj1" fmla="val 60811"/>
              <a:gd name="adj2" fmla="val 4729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42900"/>
            <a:endParaRPr lang="en-US" sz="1350" dirty="0">
              <a:solidFill>
                <a:prstClr val="white"/>
              </a:solidFill>
              <a:latin typeface="Calisto MT" panose="020406030505050303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2361" y="3530317"/>
            <a:ext cx="1512121" cy="3000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defTabSz="342900"/>
            <a:r>
              <a:rPr lang="en-GB" sz="1350" dirty="0">
                <a:solidFill>
                  <a:prstClr val="white"/>
                </a:solidFill>
                <a:latin typeface="Calisto MT" panose="02040603050505030304"/>
              </a:rPr>
              <a:t>Choose options!</a:t>
            </a:r>
          </a:p>
        </p:txBody>
      </p:sp>
    </p:spTree>
    <p:extLst>
      <p:ext uri="{BB962C8B-B14F-4D97-AF65-F5344CB8AC3E}">
        <p14:creationId xmlns:p14="http://schemas.microsoft.com/office/powerpoint/2010/main" val="26646618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DE121-60FF-2163-932E-4A724BF11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53" y="277484"/>
            <a:ext cx="7902388" cy="857250"/>
          </a:xfrm>
        </p:spPr>
        <p:txBody>
          <a:bodyPr anchor="t">
            <a:normAutofit/>
          </a:bodyPr>
          <a:lstStyle/>
          <a:p>
            <a:r>
              <a:rPr lang="en-GB" dirty="0"/>
              <a:t>Mode of Study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59521D5-7205-76FC-3A92-5D53848DD4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7825493"/>
              </p:ext>
            </p:extLst>
          </p:nvPr>
        </p:nvGraphicFramePr>
        <p:xfrm>
          <a:off x="1720661" y="1114425"/>
          <a:ext cx="5702678" cy="2914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4300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452CB-BA3C-1672-F20D-3FF1415B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Module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3C498-8582-20C3-B849-20C4F21AFD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7675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solidFill>
                    <a:sysClr val="windowText" lastClr="000000">
                      <a:lumMod val="75000"/>
                      <a:lumOff val="25000"/>
                      <a:alpha val="10000"/>
                    </a:sysClr>
                  </a:solidFill>
                </a:ln>
                <a:solidFill>
                  <a:srgbClr val="002A4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Each module handbook includes a detailed teaching and learning plan</a:t>
            </a:r>
          </a:p>
          <a:p>
            <a:endParaRPr lang="en-GB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53778C6-FD26-94E5-2251-FCD94C4DAEFF}"/>
              </a:ext>
            </a:extLst>
          </p:cNvPr>
          <p:cNvSpPr txBox="1">
            <a:spLocks/>
          </p:cNvSpPr>
          <p:nvPr/>
        </p:nvSpPr>
        <p:spPr>
          <a:xfrm>
            <a:off x="478910" y="1618322"/>
            <a:ext cx="6172200" cy="59406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 marL="257175" indent="-229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5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540000" indent="-2025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3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76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2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039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255500" indent="-16200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15109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18013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0917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2329650" indent="-171450" algn="l" defTabSz="342900" rtl="0" eaLnBrk="1" latinLnBrk="0" hangingPunct="1">
              <a:spcBef>
                <a:spcPct val="20000"/>
              </a:spcBef>
              <a:spcAft>
                <a:spcPts val="45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05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7675" marR="0" lvl="0" indent="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50"/>
              </a:spcAft>
              <a:buClr>
                <a:srgbClr val="DADADA"/>
              </a:buClr>
              <a:buSzPct val="70000"/>
              <a:buFont typeface="Wingdings 2" charset="2"/>
              <a:buNone/>
              <a:tabLst/>
              <a:defRPr/>
            </a:pPr>
            <a:endParaRPr kumimoji="0" lang="en-GB" sz="1950" b="0" i="0" u="none" strike="noStrike" kern="1200" cap="none" spc="0" normalizeH="0" baseline="0" noProof="0" dirty="0">
              <a:ln>
                <a:solidFill>
                  <a:sysClr val="windowText" lastClr="000000">
                    <a:lumMod val="75000"/>
                    <a:lumOff val="25000"/>
                    <a:alpha val="10000"/>
                  </a:sysClr>
                </a:solidFill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1027">
            <a:extLst>
              <a:ext uri="{FF2B5EF4-FFF2-40B4-BE49-F238E27FC236}">
                <a16:creationId xmlns:a16="http://schemas.microsoft.com/office/drawing/2014/main" id="{9D860DB6-E512-A7D7-63AA-8680A5994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2810" y="1992894"/>
            <a:ext cx="6172200" cy="2343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7175" indent="-257175" defTabSz="342900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Lectures										20 hours</a:t>
            </a:r>
          </a:p>
          <a:p>
            <a:pPr marL="257175" indent="-257175" defTabSz="342900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Seminars								    		4 hours</a:t>
            </a:r>
          </a:p>
          <a:p>
            <a:pPr marL="257175" indent="-257175" defTabSz="342900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Preparation and reading						126 Hours</a:t>
            </a:r>
          </a:p>
          <a:p>
            <a:pPr marL="257175" indent="-257175" defTabSz="342900" eaLnBrk="1" hangingPunct="1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Total			      							150 Hours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			      </a:t>
            </a:r>
          </a:p>
        </p:txBody>
      </p:sp>
      <p:sp>
        <p:nvSpPr>
          <p:cNvPr id="7" name="WordArt 1028">
            <a:extLst>
              <a:ext uri="{FF2B5EF4-FFF2-40B4-BE49-F238E27FC236}">
                <a16:creationId xmlns:a16="http://schemas.microsoft.com/office/drawing/2014/main" id="{80CA58C6-351C-546F-57EB-5A91141FF78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46507" y="609946"/>
            <a:ext cx="4806553" cy="3726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 defTabSz="342900"/>
            <a:r>
              <a:rPr lang="en-GB" sz="27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Your bit 84%</a:t>
            </a:r>
          </a:p>
        </p:txBody>
      </p:sp>
    </p:spTree>
    <p:extLst>
      <p:ext uri="{BB962C8B-B14F-4D97-AF65-F5344CB8AC3E}">
        <p14:creationId xmlns:p14="http://schemas.microsoft.com/office/powerpoint/2010/main" val="100018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Durham University">
      <a:dk1>
        <a:srgbClr val="002A41"/>
      </a:dk1>
      <a:lt1>
        <a:sysClr val="window" lastClr="FFFFFF"/>
      </a:lt1>
      <a:dk2>
        <a:srgbClr val="54145A"/>
      </a:dk2>
      <a:lt2>
        <a:srgbClr val="CBA8B1"/>
      </a:lt2>
      <a:accent1>
        <a:srgbClr val="00AEEF"/>
      </a:accent1>
      <a:accent2>
        <a:srgbClr val="A5C8D0"/>
      </a:accent2>
      <a:accent3>
        <a:srgbClr val="AFA961"/>
      </a:accent3>
      <a:accent4>
        <a:srgbClr val="B3BDB1"/>
      </a:accent4>
      <a:accent5>
        <a:srgbClr val="FFD53A"/>
      </a:accent5>
      <a:accent6>
        <a:srgbClr val="DACDA2"/>
      </a:accent6>
      <a:hlink>
        <a:srgbClr val="BE1E2D"/>
      </a:hlink>
      <a:folHlink>
        <a:srgbClr val="B6AAA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f6d2de-cfb7-466c-825b-051a8e3c8b7d" xsi:nil="true"/>
    <lcf76f155ced4ddcb4097134ff3c332f xmlns="e10d4aa2-dcb3-443e-8e27-5d254d9e474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0EEC0A4A38026429D8F99937C6D24DB" ma:contentTypeVersion="18" ma:contentTypeDescription="Create a new document." ma:contentTypeScope="" ma:versionID="e83853c13b8e355bf19c6b76dddb6aab">
  <xsd:schema xmlns:xsd="http://www.w3.org/2001/XMLSchema" xmlns:xs="http://www.w3.org/2001/XMLSchema" xmlns:p="http://schemas.microsoft.com/office/2006/metadata/properties" xmlns:ns2="e10d4aa2-dcb3-443e-8e27-5d254d9e4744" xmlns:ns3="dfa304a3-0def-4f79-9cb0-be205b2a0a53" xmlns:ns4="3bf6d2de-cfb7-466c-825b-051a8e3c8b7d" targetNamespace="http://schemas.microsoft.com/office/2006/metadata/properties" ma:root="true" ma:fieldsID="d1fdefaeba1395b89827872b70f7c820" ns2:_="" ns3:_="" ns4:_="">
    <xsd:import namespace="e10d4aa2-dcb3-443e-8e27-5d254d9e4744"/>
    <xsd:import namespace="dfa304a3-0def-4f79-9cb0-be205b2a0a53"/>
    <xsd:import namespace="3bf6d2de-cfb7-466c-825b-051a8e3c8b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d4aa2-dcb3-443e-8e27-5d254d9e47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651d785-cc9b-461e-a4c9-c589c330ff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a304a3-0def-4f79-9cb0-be205b2a0a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f6d2de-cfb7-466c-825b-051a8e3c8b7d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ffd58ecc-1440-46b0-be36-1cf87576f12c}" ma:internalName="TaxCatchAll" ma:showField="CatchAllData" ma:web="dfa304a3-0def-4f79-9cb0-be205b2a0a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73B31B2-E7E0-4ED6-A6DE-0C19109042B2}">
  <ds:schemaRefs>
    <ds:schemaRef ds:uri="e10d4aa2-dcb3-443e-8e27-5d254d9e4744"/>
    <ds:schemaRef ds:uri="http://purl.org/dc/dcmitype/"/>
    <ds:schemaRef ds:uri="http://www.w3.org/XML/1998/namespace"/>
    <ds:schemaRef ds:uri="http://schemas.openxmlformats.org/package/2006/metadata/core-properties"/>
    <ds:schemaRef ds:uri="dfa304a3-0def-4f79-9cb0-be205b2a0a53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bf6d2de-cfb7-466c-825b-051a8e3c8b7d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51D6E50-ADDD-40BA-B294-A34187E1BD2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A0F6BB-F5EB-4C43-A129-53BAEE6712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0d4aa2-dcb3-443e-8e27-5d254d9e4744"/>
    <ds:schemaRef ds:uri="dfa304a3-0def-4f79-9cb0-be205b2a0a53"/>
    <ds:schemaRef ds:uri="3bf6d2de-cfb7-466c-825b-051a8e3c8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DurhamUniversity_powerpoint_v3 (2)</Template>
  <TotalTime>177</TotalTime>
  <Words>939</Words>
  <Application>Microsoft Office PowerPoint</Application>
  <PresentationFormat>On-screen Show (16:9)</PresentationFormat>
  <Paragraphs>129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Arial</vt:lpstr>
      <vt:lpstr>Arial Black</vt:lpstr>
      <vt:lpstr>Arial-BoldMT</vt:lpstr>
      <vt:lpstr>ArialMT</vt:lpstr>
      <vt:lpstr>Calibri</vt:lpstr>
      <vt:lpstr>Calisto MT</vt:lpstr>
      <vt:lpstr>Lucida Grande</vt:lpstr>
      <vt:lpstr>Wingdings 2</vt:lpstr>
      <vt:lpstr>Office Theme</vt:lpstr>
      <vt:lpstr>Slate</vt:lpstr>
      <vt:lpstr>MSc Accounting </vt:lpstr>
      <vt:lpstr>Introductions </vt:lpstr>
      <vt:lpstr>Housekeeping</vt:lpstr>
      <vt:lpstr>Outline of the Session </vt:lpstr>
      <vt:lpstr>About the Department</vt:lpstr>
      <vt:lpstr>MSc Accounting Programme</vt:lpstr>
      <vt:lpstr>PowerPoint Presentation</vt:lpstr>
      <vt:lpstr>Mode of Study</vt:lpstr>
      <vt:lpstr>Module Structure</vt:lpstr>
      <vt:lpstr>Masters Hub</vt:lpstr>
      <vt:lpstr>Further Information</vt:lpstr>
      <vt:lpstr>Frequently Asked Questions</vt:lpstr>
      <vt:lpstr>Questions and Answers</vt:lpstr>
      <vt:lpstr>Other Information</vt:lpstr>
      <vt:lpstr>Upcoming sessions </vt:lpstr>
      <vt:lpstr>Thank You !</vt:lpstr>
    </vt:vector>
  </TitlesOfParts>
  <Company>Durham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HUGHES, LOUISE M.</dc:creator>
  <cp:lastModifiedBy>LANE, PAULA</cp:lastModifiedBy>
  <cp:revision>256</cp:revision>
  <dcterms:created xsi:type="dcterms:W3CDTF">2019-04-25T14:02:46Z</dcterms:created>
  <dcterms:modified xsi:type="dcterms:W3CDTF">2025-03-24T09:58:40Z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0x01010060EEC0A4A38026429D8F99937C6D24DB</vt:lpwstr>
  </property>
  <property fmtid="{D5CDD505-2E9C-101B-9397-08002B2CF9AE}" pid="3" name="MediaServiceImageTags">
    <vt:lpwstr/>
  </property>
</Properties>
</file>