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65" r:id="rId5"/>
    <p:sldId id="282" r:id="rId6"/>
    <p:sldId id="281" r:id="rId7"/>
    <p:sldId id="287" r:id="rId8"/>
    <p:sldId id="288" r:id="rId9"/>
    <p:sldId id="283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2A41"/>
    <a:srgbClr val="B5AAA7"/>
    <a:srgbClr val="68246D"/>
    <a:srgbClr val="AF0822"/>
    <a:srgbClr val="FFCE2D"/>
    <a:srgbClr val="9F9B4F"/>
    <a:srgbClr val="109DEC"/>
    <a:srgbClr val="54135A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6486C3-8A44-49E5-9752-88DE7CFB0290}" v="5" dt="2024-09-12T08:47:38.847"/>
    <p1510:client id="{B335FA75-0800-429A-8F98-105F5A60861F}" v="3" dt="2024-09-12T13:41:37.3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156" autoAdjust="0"/>
  </p:normalViewPr>
  <p:slideViewPr>
    <p:cSldViewPr snapToGrid="0">
      <p:cViewPr varScale="1">
        <p:scale>
          <a:sx n="94" d="100"/>
          <a:sy n="94" d="100"/>
        </p:scale>
        <p:origin x="1138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ACD56-CA7D-3A42-9B42-9FD56464B91C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8D3B8-2EC2-4F46-B8AF-ABD68D921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77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B415F-1F56-47A5-B63B-9815126A9B3C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05DB3-536A-41C4-A865-FBB79D72A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9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Self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05DB3-536A-41C4-A865-FBB79D72A4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49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05DB3-536A-41C4-A865-FBB79D72A4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25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AlternateGothic"/>
              </a:rPr>
              <a:t>Aims</a:t>
            </a: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AlternateGothic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AlternateGothic"/>
              </a:rPr>
              <a:t>To introduce the students to the development, drivers, and trends of Technology Innovation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AlternateGothic"/>
              </a:rPr>
              <a:t>To provide a critical understanding of the key theories of Technology Innovation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AlternateGothic"/>
              </a:rPr>
              <a:t>To identify the critical challenges for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lternateGothic"/>
              </a:rPr>
              <a:t>organisations</a:t>
            </a:r>
            <a:r>
              <a:rPr lang="en-US" b="0" i="0" dirty="0">
                <a:solidFill>
                  <a:srgbClr val="000000"/>
                </a:solidFill>
                <a:effectLst/>
                <a:latin typeface="AlternateGothic"/>
              </a:rPr>
              <a:t> that initiated or adopted Technology Innovation to create value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AlternateGothic"/>
              </a:rPr>
              <a:t>To explore the role of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lternateGothic"/>
              </a:rPr>
              <a:t>Organisational</a:t>
            </a:r>
            <a:r>
              <a:rPr lang="en-US" b="0" i="0" dirty="0">
                <a:solidFill>
                  <a:srgbClr val="000000"/>
                </a:solidFill>
                <a:effectLst/>
                <a:latin typeface="AlternateGothic"/>
              </a:rPr>
              <a:t> structure and culture on Technology Innovation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AlternateGothic"/>
              </a:rPr>
              <a:t>To compare Technology Innovation across Cultures and Geographies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05DB3-536A-41C4-A865-FBB79D72A4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29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urham Title Slide - Purple">
    <p:bg>
      <p:bgPr>
        <a:solidFill>
          <a:srgbClr val="B5AA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7754" y="1254162"/>
            <a:ext cx="3321422" cy="1102519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85000"/>
              </a:lnSpc>
              <a:defRPr sz="2800" b="1">
                <a:solidFill>
                  <a:srgbClr val="002A4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7754" y="2320433"/>
            <a:ext cx="3321422" cy="131445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rgbClr val="002A4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Business-School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5" y="221437"/>
            <a:ext cx="1681255" cy="864413"/>
          </a:xfrm>
          <a:prstGeom prst="rect">
            <a:avLst/>
          </a:prstGeom>
        </p:spPr>
      </p:pic>
      <p:pic>
        <p:nvPicPr>
          <p:cNvPr id="8" name="Picture 7" descr="Accreditation-Logo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829" y="8596052"/>
            <a:ext cx="1799950" cy="2898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697754" y="4351861"/>
            <a:ext cx="2722779" cy="39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38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rham Text Slide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53" y="277484"/>
            <a:ext cx="7902388" cy="857250"/>
          </a:xfrm>
        </p:spPr>
        <p:txBody>
          <a:bodyPr lIns="0" tIns="0" rIns="0" bIns="0" anchor="t">
            <a:noAutofit/>
          </a:bodyPr>
          <a:lstStyle>
            <a:lvl1pPr algn="l">
              <a:defRPr sz="2400" b="1">
                <a:solidFill>
                  <a:srgbClr val="54145A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21553" y="1224708"/>
            <a:ext cx="5702678" cy="29146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800"/>
              </a:spcBef>
              <a:buNone/>
              <a:defRPr sz="1800">
                <a:solidFill>
                  <a:srgbClr val="002A41"/>
                </a:solidFill>
                <a:latin typeface="Arial"/>
                <a:cs typeface="Arial"/>
              </a:defRPr>
            </a:lvl1pPr>
            <a:lvl2pPr marL="288000" indent="-288000">
              <a:spcBef>
                <a:spcPts val="800"/>
              </a:spcBef>
              <a:buClr>
                <a:srgbClr val="68246D"/>
              </a:buClr>
              <a:buFont typeface="Arial"/>
              <a:buChar char="•"/>
              <a:defRPr sz="1800">
                <a:solidFill>
                  <a:srgbClr val="002A41"/>
                </a:solidFill>
                <a:latin typeface="Arial"/>
                <a:cs typeface="Arial"/>
              </a:defRPr>
            </a:lvl2pPr>
            <a:lvl3pPr marL="576000" indent="-288000">
              <a:spcBef>
                <a:spcPts val="800"/>
              </a:spcBef>
              <a:buFont typeface="Lucida Grande"/>
              <a:buChar char="–"/>
              <a:defRPr sz="180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Picture 8" descr="Business-School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45" y="4540889"/>
            <a:ext cx="874356" cy="4495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010140" y="4736658"/>
            <a:ext cx="1598883" cy="22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96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rham Text Slide -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53" y="277484"/>
            <a:ext cx="7902388" cy="857250"/>
          </a:xfrm>
        </p:spPr>
        <p:txBody>
          <a:bodyPr lIns="0" tIns="0" rIns="0" bIns="0" anchor="t">
            <a:noAutofit/>
          </a:bodyPr>
          <a:lstStyle>
            <a:lvl1pPr algn="l">
              <a:defRPr sz="2400" b="1">
                <a:solidFill>
                  <a:srgbClr val="54145A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2"/>
          </p:nvPr>
        </p:nvSpPr>
        <p:spPr>
          <a:xfrm>
            <a:off x="621553" y="1224708"/>
            <a:ext cx="3807190" cy="29146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800"/>
              </a:spcBef>
              <a:buNone/>
              <a:defRPr sz="1800">
                <a:solidFill>
                  <a:srgbClr val="002A41"/>
                </a:solidFill>
                <a:latin typeface="Arial"/>
                <a:cs typeface="Arial"/>
              </a:defRPr>
            </a:lvl1pPr>
            <a:lvl2pPr marL="288000" indent="-288000">
              <a:spcBef>
                <a:spcPts val="800"/>
              </a:spcBef>
              <a:buClr>
                <a:srgbClr val="68246D"/>
              </a:buClr>
              <a:buFont typeface="Arial"/>
              <a:buChar char="•"/>
              <a:defRPr sz="1800">
                <a:solidFill>
                  <a:srgbClr val="002A41"/>
                </a:solidFill>
                <a:latin typeface="Arial"/>
                <a:cs typeface="Arial"/>
              </a:defRPr>
            </a:lvl2pPr>
            <a:lvl3pPr marL="576000" indent="-288000">
              <a:spcBef>
                <a:spcPts val="800"/>
              </a:spcBef>
              <a:buFont typeface="Lucida Grande"/>
              <a:buChar char="–"/>
              <a:defRPr sz="180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4716751" y="1224708"/>
            <a:ext cx="3807190" cy="29146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800"/>
              </a:spcBef>
              <a:buNone/>
              <a:defRPr sz="1800">
                <a:solidFill>
                  <a:srgbClr val="002A41"/>
                </a:solidFill>
                <a:latin typeface="Arial"/>
                <a:cs typeface="Arial"/>
              </a:defRPr>
            </a:lvl1pPr>
            <a:lvl2pPr marL="288000" indent="-288000">
              <a:spcBef>
                <a:spcPts val="800"/>
              </a:spcBef>
              <a:buClr>
                <a:srgbClr val="68246D"/>
              </a:buClr>
              <a:buFont typeface="Arial"/>
              <a:buChar char="•"/>
              <a:defRPr sz="1800">
                <a:solidFill>
                  <a:srgbClr val="002A41"/>
                </a:solidFill>
                <a:latin typeface="Arial"/>
                <a:cs typeface="Arial"/>
              </a:defRPr>
            </a:lvl2pPr>
            <a:lvl3pPr marL="576000" indent="-288000">
              <a:spcBef>
                <a:spcPts val="800"/>
              </a:spcBef>
              <a:buFont typeface="Lucida Grande"/>
              <a:buChar char="–"/>
              <a:defRPr sz="180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1" name="Picture 10" descr="Business-School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45" y="4540889"/>
            <a:ext cx="874356" cy="4495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010140" y="4736658"/>
            <a:ext cx="1598883" cy="22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1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rham Text Slid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53" y="277484"/>
            <a:ext cx="7902388" cy="857250"/>
          </a:xfrm>
        </p:spPr>
        <p:txBody>
          <a:bodyPr lIns="0" tIns="0" rIns="0" bIns="0" anchor="t">
            <a:noAutofit/>
          </a:bodyPr>
          <a:lstStyle>
            <a:lvl1pPr algn="l">
              <a:defRPr sz="2400" b="1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21553" y="1224708"/>
            <a:ext cx="2435053" cy="29146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400">
                <a:solidFill>
                  <a:srgbClr val="002A41"/>
                </a:solidFill>
                <a:latin typeface="Arial"/>
                <a:cs typeface="Arial"/>
              </a:defRPr>
            </a:lvl1pPr>
            <a:lvl2pPr marL="288000" indent="-288000">
              <a:spcBef>
                <a:spcPts val="400"/>
              </a:spcBef>
              <a:buClr>
                <a:srgbClr val="68246D"/>
              </a:buClr>
              <a:buFont typeface="Arial"/>
              <a:buChar char="•"/>
              <a:defRPr sz="1400">
                <a:solidFill>
                  <a:srgbClr val="002A41"/>
                </a:solidFill>
                <a:latin typeface="Arial"/>
                <a:cs typeface="Arial"/>
              </a:defRPr>
            </a:lvl2pPr>
            <a:lvl3pPr marL="576000" indent="-288000">
              <a:spcBef>
                <a:spcPts val="400"/>
              </a:spcBef>
              <a:buFont typeface="Lucida Grande"/>
              <a:buChar char="–"/>
              <a:defRPr sz="140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4"/>
          </p:nvPr>
        </p:nvSpPr>
        <p:spPr>
          <a:xfrm>
            <a:off x="3355221" y="1224708"/>
            <a:ext cx="2435053" cy="29146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400">
                <a:solidFill>
                  <a:srgbClr val="002A41"/>
                </a:solidFill>
                <a:latin typeface="Arial"/>
                <a:cs typeface="Arial"/>
              </a:defRPr>
            </a:lvl1pPr>
            <a:lvl2pPr marL="288000" indent="-288000">
              <a:spcBef>
                <a:spcPts val="400"/>
              </a:spcBef>
              <a:buClr>
                <a:srgbClr val="68246D"/>
              </a:buClr>
              <a:buFont typeface="Arial"/>
              <a:buChar char="•"/>
              <a:defRPr sz="1400">
                <a:solidFill>
                  <a:srgbClr val="002A41"/>
                </a:solidFill>
                <a:latin typeface="Arial"/>
                <a:cs typeface="Arial"/>
              </a:defRPr>
            </a:lvl2pPr>
            <a:lvl3pPr marL="576000" indent="-288000">
              <a:spcBef>
                <a:spcPts val="400"/>
              </a:spcBef>
              <a:buFont typeface="Lucida Grande"/>
              <a:buChar char="–"/>
              <a:defRPr sz="140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15"/>
          </p:nvPr>
        </p:nvSpPr>
        <p:spPr>
          <a:xfrm>
            <a:off x="6088888" y="1224708"/>
            <a:ext cx="2435053" cy="29146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400">
                <a:solidFill>
                  <a:srgbClr val="002A41"/>
                </a:solidFill>
                <a:latin typeface="Arial"/>
                <a:cs typeface="Arial"/>
              </a:defRPr>
            </a:lvl1pPr>
            <a:lvl2pPr marL="288000" indent="-288000">
              <a:spcBef>
                <a:spcPts val="400"/>
              </a:spcBef>
              <a:buClr>
                <a:srgbClr val="68246D"/>
              </a:buClr>
              <a:buFont typeface="Arial"/>
              <a:buChar char="•"/>
              <a:defRPr sz="1400">
                <a:solidFill>
                  <a:srgbClr val="002A41"/>
                </a:solidFill>
                <a:latin typeface="Arial"/>
                <a:cs typeface="Arial"/>
              </a:defRPr>
            </a:lvl2pPr>
            <a:lvl3pPr marL="576000" indent="-288000">
              <a:spcBef>
                <a:spcPts val="400"/>
              </a:spcBef>
              <a:buFont typeface="Lucida Grande"/>
              <a:buChar char="–"/>
              <a:defRPr sz="140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1" name="Picture 10" descr="Business-School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45" y="4540889"/>
            <a:ext cx="874356" cy="4495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010140" y="4736658"/>
            <a:ext cx="1598883" cy="22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70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rham Breaker Slide">
    <p:bg>
      <p:bgPr>
        <a:solidFill>
          <a:srgbClr val="B5AA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1"/>
          </p:nvPr>
        </p:nvSpPr>
        <p:spPr>
          <a:xfrm>
            <a:off x="2133494" y="1224708"/>
            <a:ext cx="5168900" cy="29146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000"/>
              </a:spcBef>
              <a:buNone/>
              <a:defRPr sz="2400">
                <a:solidFill>
                  <a:srgbClr val="54145A"/>
                </a:solidFill>
                <a:latin typeface="Arial"/>
                <a:cs typeface="Arial"/>
              </a:defRPr>
            </a:lvl1pPr>
            <a:lvl2pPr marL="288000" indent="-288000">
              <a:spcBef>
                <a:spcPts val="1000"/>
              </a:spcBef>
              <a:buClr>
                <a:srgbClr val="68246D"/>
              </a:buClr>
              <a:buFont typeface="Arial"/>
              <a:buChar char="•"/>
              <a:defRPr sz="2400">
                <a:solidFill>
                  <a:srgbClr val="54145A"/>
                </a:solidFill>
                <a:latin typeface="Arial"/>
                <a:cs typeface="Arial"/>
              </a:defRPr>
            </a:lvl2pPr>
            <a:lvl3pPr marL="576000" indent="-288000">
              <a:spcBef>
                <a:spcPts val="1000"/>
              </a:spcBef>
              <a:buFont typeface="Lucida Grande"/>
              <a:buChar char="–"/>
              <a:defRPr sz="2400">
                <a:solidFill>
                  <a:srgbClr val="54145A"/>
                </a:solidFill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 descr="Business-School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45" y="4540889"/>
            <a:ext cx="874356" cy="4495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010140" y="4736658"/>
            <a:ext cx="1598883" cy="22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4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189BA-01D0-0648-AF2A-6B4CD6B57EC9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F0FCF-E24C-CA41-A373-9E4EFBCD4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8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9" r:id="rId3"/>
    <p:sldLayoutId id="2147483660" r:id="rId4"/>
    <p:sldLayoutId id="2147483658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7754" y="1397037"/>
            <a:ext cx="3975846" cy="1888030"/>
          </a:xfrm>
        </p:spPr>
        <p:txBody>
          <a:bodyPr/>
          <a:lstStyle/>
          <a:p>
            <a:r>
              <a:rPr lang="en-US" sz="3500" dirty="0"/>
              <a:t>Technology Forecasting &amp; Innovation Analytics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7754" y="3570680"/>
            <a:ext cx="4596338" cy="497022"/>
          </a:xfrm>
        </p:spPr>
        <p:txBody>
          <a:bodyPr/>
          <a:lstStyle/>
          <a:p>
            <a:r>
              <a:rPr lang="en-US" dirty="0"/>
              <a:t>Dr. Farzana Chowdhury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63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059" y="1541353"/>
            <a:ext cx="3807190" cy="257810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3000" dirty="0">
                <a:solidFill>
                  <a:schemeClr val="tx1"/>
                </a:solidFill>
                <a:latin typeface="Georgia" panose="02040502050405020303" pitchFamily="18" charset="0"/>
              </a:rPr>
              <a:t>Module background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30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3000" dirty="0">
                <a:solidFill>
                  <a:schemeClr val="tx1"/>
                </a:solidFill>
                <a:latin typeface="Georgia" panose="02040502050405020303" pitchFamily="18" charset="0"/>
              </a:rPr>
              <a:t>Assessments</a:t>
            </a:r>
          </a:p>
        </p:txBody>
      </p:sp>
      <p:pic>
        <p:nvPicPr>
          <p:cNvPr id="6" name="Picture 5" descr="A building with trees in front of it&#10;&#10;Description automatically generated">
            <a:extLst>
              <a:ext uri="{FF2B5EF4-FFF2-40B4-BE49-F238E27FC236}">
                <a16:creationId xmlns:a16="http://schemas.microsoft.com/office/drawing/2014/main" id="{A990C6EA-5675-B568-E752-2733A6D49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1541354"/>
            <a:ext cx="4572000" cy="206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31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898750" y="1224708"/>
            <a:ext cx="1245249" cy="123863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Module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380159" y="1499329"/>
            <a:ext cx="4578477" cy="164022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3000" dirty="0">
                <a:latin typeface="Georgia" panose="02040502050405020303" pitchFamily="18" charset="0"/>
              </a:rPr>
              <a:t>External Environment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3000" dirty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3000" dirty="0">
                <a:latin typeface="Georgia" panose="02040502050405020303" pitchFamily="18" charset="0"/>
              </a:rPr>
              <a:t>Organization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3000" dirty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300" dirty="0"/>
          </a:p>
        </p:txBody>
      </p:sp>
      <p:sp>
        <p:nvSpPr>
          <p:cNvPr id="5" name="TextBox 4"/>
          <p:cNvSpPr txBox="1"/>
          <p:nvPr/>
        </p:nvSpPr>
        <p:spPr>
          <a:xfrm>
            <a:off x="6825331" y="12440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0" name="Picture 9" descr="A building with glass windows&#10;&#10;Description automatically generated">
            <a:extLst>
              <a:ext uri="{FF2B5EF4-FFF2-40B4-BE49-F238E27FC236}">
                <a16:creationId xmlns:a16="http://schemas.microsoft.com/office/drawing/2014/main" id="{0CBD912E-B336-6D0C-AD4B-CE57574EC0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44" r="6513"/>
          <a:stretch/>
        </p:blipFill>
        <p:spPr>
          <a:xfrm rot="5400000">
            <a:off x="5208562" y="2453312"/>
            <a:ext cx="2680162" cy="270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39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500" dirty="0"/>
              <a:t>Activities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088DE5-A2C2-2BCB-6575-EB42CDF0CE7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6685" y="1307278"/>
            <a:ext cx="7475928" cy="276753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000" dirty="0"/>
              <a:t>Case studies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000" dirty="0"/>
              <a:t>Discussion board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000" dirty="0"/>
              <a:t>Simulation</a:t>
            </a:r>
          </a:p>
        </p:txBody>
      </p:sp>
    </p:spTree>
    <p:extLst>
      <p:ext uri="{BB962C8B-B14F-4D97-AF65-F5344CB8AC3E}">
        <p14:creationId xmlns:p14="http://schemas.microsoft.com/office/powerpoint/2010/main" val="1358851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9BF9CF2-0858-F40E-17F6-A1E0C0662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/>
              <a:t>Assessments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6D81167-6F2B-49A0-85EA-9A10FAA1B61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000000"/>
                </a:solidFill>
              </a:rPr>
              <a:t>Formative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000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000000"/>
                </a:solidFill>
              </a:rPr>
              <a:t>Summative</a:t>
            </a:r>
          </a:p>
        </p:txBody>
      </p:sp>
    </p:spTree>
    <p:extLst>
      <p:ext uri="{BB962C8B-B14F-4D97-AF65-F5344CB8AC3E}">
        <p14:creationId xmlns:p14="http://schemas.microsoft.com/office/powerpoint/2010/main" val="4026076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urpleCirc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04" y="1281584"/>
            <a:ext cx="2573895" cy="25738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18" y="816389"/>
            <a:ext cx="7902388" cy="857250"/>
          </a:xfrm>
        </p:spPr>
        <p:txBody>
          <a:bodyPr/>
          <a:lstStyle/>
          <a:p>
            <a:r>
              <a:rPr lang="en-US" sz="3000" dirty="0">
                <a:latin typeface="Georgia" panose="02040502050405020303" pitchFamily="18" charset="0"/>
              </a:rPr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01753" y="2280784"/>
            <a:ext cx="3807190" cy="1875807"/>
          </a:xfrm>
        </p:spPr>
        <p:txBody>
          <a:bodyPr/>
          <a:lstStyle/>
          <a:p>
            <a:r>
              <a:rPr lang="en-US" dirty="0"/>
              <a:t>Email: farzana.chowdhury@durham.ac.uk</a:t>
            </a:r>
          </a:p>
        </p:txBody>
      </p:sp>
      <p:sp>
        <p:nvSpPr>
          <p:cNvPr id="6" name="Rectangle 5"/>
          <p:cNvSpPr/>
          <p:nvPr/>
        </p:nvSpPr>
        <p:spPr>
          <a:xfrm>
            <a:off x="5283156" y="3855479"/>
            <a:ext cx="1286948" cy="128802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6768820" y="1475652"/>
            <a:ext cx="1829600" cy="122361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57200" rtl="0" eaLnBrk="1" latinLnBrk="0" hangingPunct="1">
              <a:spcBef>
                <a:spcPts val="800"/>
              </a:spcBef>
              <a:buFont typeface="Arial"/>
              <a:buNone/>
              <a:defRPr sz="1800" b="0" i="0" kern="1200">
                <a:solidFill>
                  <a:srgbClr val="002A41"/>
                </a:solidFill>
                <a:latin typeface="Arial"/>
                <a:ea typeface="+mn-ea"/>
                <a:cs typeface="Arial"/>
              </a:defRPr>
            </a:lvl1pPr>
            <a:lvl2pPr marL="288000" indent="-288000" algn="l" defTabSz="457200" rtl="0" eaLnBrk="1" latinLnBrk="0" hangingPunct="1">
              <a:spcBef>
                <a:spcPts val="800"/>
              </a:spcBef>
              <a:buClr>
                <a:srgbClr val="68246D"/>
              </a:buClr>
              <a:buFont typeface="Arial"/>
              <a:buChar char="•"/>
              <a:defRPr sz="1800" b="0" i="0" kern="1200">
                <a:solidFill>
                  <a:srgbClr val="002A41"/>
                </a:solidFill>
                <a:latin typeface="Arial"/>
                <a:ea typeface="+mn-ea"/>
                <a:cs typeface="Arial"/>
              </a:defRPr>
            </a:lvl2pPr>
            <a:lvl3pPr marL="608400" indent="-288000" algn="l" defTabSz="457200" rtl="0" eaLnBrk="1" latinLnBrk="0" hangingPunct="1">
              <a:spcBef>
                <a:spcPts val="800"/>
              </a:spcBef>
              <a:buFont typeface="Lucida Grande"/>
              <a:buChar char="–"/>
              <a:defRPr sz="1800" b="0" i="0" kern="1200">
                <a:solidFill>
                  <a:srgbClr val="002A4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1800" b="0" i="0" kern="1200">
                <a:solidFill>
                  <a:srgbClr val="002A4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buFont typeface="Arial"/>
              <a:buChar char="»"/>
              <a:defRPr sz="1800" b="0" i="0" kern="1200">
                <a:solidFill>
                  <a:srgbClr val="002A4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3200" b="1" dirty="0">
                <a:solidFill>
                  <a:srgbClr val="FFFFFF"/>
                </a:solidFill>
              </a:rPr>
              <a:t>78th in </a:t>
            </a:r>
            <a:br>
              <a:rPr lang="en-US" sz="3200" b="1" dirty="0"/>
            </a:br>
            <a:r>
              <a:rPr lang="en-US" sz="3200" b="1" dirty="0">
                <a:solidFill>
                  <a:srgbClr val="FFFFFF"/>
                </a:solidFill>
              </a:rPr>
              <a:t>the world</a:t>
            </a:r>
          </a:p>
          <a:p>
            <a:pPr>
              <a:spcBef>
                <a:spcPts val="0"/>
              </a:spcBef>
            </a:pPr>
            <a:endParaRPr lang="en-GB" sz="1400" b="1" baseline="30000" dirty="0">
              <a:solidFill>
                <a:srgbClr val="FFFFFF"/>
              </a:solidFill>
              <a:latin typeface="Arial-BoldMT"/>
            </a:endParaRPr>
          </a:p>
          <a:p>
            <a:pPr>
              <a:spcBef>
                <a:spcPts val="0"/>
              </a:spcBef>
            </a:pPr>
            <a:r>
              <a:rPr lang="en-GB" sz="1600" i="1" baseline="30000" dirty="0">
                <a:solidFill>
                  <a:srgbClr val="FFFFFF"/>
                </a:solidFill>
                <a:latin typeface="ArialMT"/>
              </a:rPr>
              <a:t>Financial Times</a:t>
            </a:r>
          </a:p>
          <a:p>
            <a:pPr>
              <a:spcBef>
                <a:spcPts val="0"/>
              </a:spcBef>
            </a:pPr>
            <a:r>
              <a:rPr lang="en-GB" sz="1600" baseline="30000" dirty="0">
                <a:solidFill>
                  <a:srgbClr val="FFFFFF"/>
                </a:solidFill>
                <a:latin typeface="ArialMT"/>
              </a:rPr>
              <a:t>Global MBA Ranking 2024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633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urham University">
      <a:dk1>
        <a:srgbClr val="002A41"/>
      </a:dk1>
      <a:lt1>
        <a:sysClr val="window" lastClr="FFFFFF"/>
      </a:lt1>
      <a:dk2>
        <a:srgbClr val="54145A"/>
      </a:dk2>
      <a:lt2>
        <a:srgbClr val="CBA8B1"/>
      </a:lt2>
      <a:accent1>
        <a:srgbClr val="00AEEF"/>
      </a:accent1>
      <a:accent2>
        <a:srgbClr val="A5C8D0"/>
      </a:accent2>
      <a:accent3>
        <a:srgbClr val="AFA961"/>
      </a:accent3>
      <a:accent4>
        <a:srgbClr val="B3BDB1"/>
      </a:accent4>
      <a:accent5>
        <a:srgbClr val="FFD53A"/>
      </a:accent5>
      <a:accent6>
        <a:srgbClr val="DACDA2"/>
      </a:accent6>
      <a:hlink>
        <a:srgbClr val="BE1E2D"/>
      </a:hlink>
      <a:folHlink>
        <a:srgbClr val="B6AA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8D29567E25E7429030AB2AC3CFA361" ma:contentTypeVersion="17" ma:contentTypeDescription="Create a new document." ma:contentTypeScope="" ma:versionID="6492db3efc3ece990b619f96c64bb464">
  <xsd:schema xmlns:xsd="http://www.w3.org/2001/XMLSchema" xmlns:xs="http://www.w3.org/2001/XMLSchema" xmlns:p="http://schemas.microsoft.com/office/2006/metadata/properties" xmlns:ns2="71a7db76-ae1d-4f33-b054-37157ecad3ea" xmlns:ns3="dfa304a3-0def-4f79-9cb0-be205b2a0a53" xmlns:ns4="3bf6d2de-cfb7-466c-825b-051a8e3c8b7d" targetNamespace="http://schemas.microsoft.com/office/2006/metadata/properties" ma:root="true" ma:fieldsID="004ddf15f8584f06dc1db9816320f7e1" ns2:_="" ns3:_="" ns4:_="">
    <xsd:import namespace="71a7db76-ae1d-4f33-b054-37157ecad3ea"/>
    <xsd:import namespace="dfa304a3-0def-4f79-9cb0-be205b2a0a53"/>
    <xsd:import namespace="3bf6d2de-cfb7-466c-825b-051a8e3c8b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7db76-ae1d-4f33-b054-37157ecad3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651d785-cc9b-461e-a4c9-c589c330ff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a304a3-0def-4f79-9cb0-be205b2a0a5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6d2de-cfb7-466c-825b-051a8e3c8b7d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ffd58ecc-1440-46b0-be36-1cf87576f12c}" ma:internalName="TaxCatchAll" ma:showField="CatchAllData" ma:web="dfa304a3-0def-4f79-9cb0-be205b2a0a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f6d2de-cfb7-466c-825b-051a8e3c8b7d" xsi:nil="true"/>
    <lcf76f155ced4ddcb4097134ff3c332f xmlns="71a7db76-ae1d-4f33-b054-37157ecad3e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C56375-3CA5-4929-B478-314AEA02CF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7db76-ae1d-4f33-b054-37157ecad3ea"/>
    <ds:schemaRef ds:uri="dfa304a3-0def-4f79-9cb0-be205b2a0a53"/>
    <ds:schemaRef ds:uri="3bf6d2de-cfb7-466c-825b-051a8e3c8b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3B31B2-E7E0-4ED6-A6DE-0C19109042B2}">
  <ds:schemaRefs>
    <ds:schemaRef ds:uri="http://purl.org/dc/dcmitype/"/>
    <ds:schemaRef ds:uri="http://schemas.microsoft.com/office/2006/documentManagement/types"/>
    <ds:schemaRef ds:uri="71a7db76-ae1d-4f33-b054-37157ecad3ea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purl.org/dc/terms/"/>
    <ds:schemaRef ds:uri="3bf6d2de-cfb7-466c-825b-051a8e3c8b7d"/>
    <ds:schemaRef ds:uri="dfa304a3-0def-4f79-9cb0-be205b2a0a53"/>
  </ds:schemaRefs>
</ds:datastoreItem>
</file>

<file path=customXml/itemProps3.xml><?xml version="1.0" encoding="utf-8"?>
<ds:datastoreItem xmlns:ds="http://schemas.openxmlformats.org/officeDocument/2006/customXml" ds:itemID="{151D6E50-ADDD-40BA-B294-A34187E1BD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DurhamUniversity_powerpoint_v3 (2)</Template>
  <TotalTime>3152</TotalTime>
  <Words>119</Words>
  <Application>Microsoft Office PowerPoint</Application>
  <PresentationFormat>On-screen Show (16:9)</PresentationFormat>
  <Paragraphs>37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AlternateGothic</vt:lpstr>
      <vt:lpstr>Aptos</vt:lpstr>
      <vt:lpstr>Arial</vt:lpstr>
      <vt:lpstr>Arial-BoldMT</vt:lpstr>
      <vt:lpstr>ArialMT</vt:lpstr>
      <vt:lpstr>Calibri</vt:lpstr>
      <vt:lpstr>Georgia</vt:lpstr>
      <vt:lpstr>Lucida Grande</vt:lpstr>
      <vt:lpstr>Wingdings</vt:lpstr>
      <vt:lpstr>Office Theme</vt:lpstr>
      <vt:lpstr>Technology Forecasting &amp; Innovation Analytics</vt:lpstr>
      <vt:lpstr>Outline</vt:lpstr>
      <vt:lpstr>Module Purpose</vt:lpstr>
      <vt:lpstr>Activities</vt:lpstr>
      <vt:lpstr>Assessments</vt:lpstr>
      <vt:lpstr>Questions</vt:lpstr>
    </vt:vector>
  </TitlesOfParts>
  <Company>Durham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HUGHES, LOUISE M.</dc:creator>
  <cp:lastModifiedBy>WAREING, CHARLOTTE V.E.</cp:lastModifiedBy>
  <cp:revision>11</cp:revision>
  <dcterms:created xsi:type="dcterms:W3CDTF">2019-04-25T14:02:46Z</dcterms:created>
  <dcterms:modified xsi:type="dcterms:W3CDTF">2025-01-16T09:57:47Z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0x010100758D29567E25E7429030AB2AC3CFA361</vt:lpwstr>
  </property>
  <property fmtid="{D5CDD505-2E9C-101B-9397-08002B2CF9AE}" pid="3" name="MediaServiceImageTags">
    <vt:lpwstr/>
  </property>
</Properties>
</file>